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4"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00B2FA-ECF5-47B4-B2AA-97BBD4DC4D8B}"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338548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00B2FA-ECF5-47B4-B2AA-97BBD4DC4D8B}"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247916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00B2FA-ECF5-47B4-B2AA-97BBD4DC4D8B}"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140442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00B2FA-ECF5-47B4-B2AA-97BBD4DC4D8B}"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608787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00B2FA-ECF5-47B4-B2AA-97BBD4DC4D8B}"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3386702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00B2FA-ECF5-47B4-B2AA-97BBD4DC4D8B}"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2961704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00B2FA-ECF5-47B4-B2AA-97BBD4DC4D8B}" type="datetimeFigureOut">
              <a:rPr lang="en-US" smtClean="0"/>
              <a:t>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113245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00B2FA-ECF5-47B4-B2AA-97BBD4DC4D8B}" type="datetimeFigureOut">
              <a:rPr lang="en-US" smtClean="0"/>
              <a:t>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60150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00B2FA-ECF5-47B4-B2AA-97BBD4DC4D8B}" type="datetimeFigureOut">
              <a:rPr lang="en-US" smtClean="0"/>
              <a:t>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3544024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00B2FA-ECF5-47B4-B2AA-97BBD4DC4D8B}"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2795027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00B2FA-ECF5-47B4-B2AA-97BBD4DC4D8B}"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DD6C87-F9D4-4F88-ACA9-8780612FDD35}" type="slidenum">
              <a:rPr lang="en-US" smtClean="0"/>
              <a:t>‹#›</a:t>
            </a:fld>
            <a:endParaRPr lang="en-US"/>
          </a:p>
        </p:txBody>
      </p:sp>
    </p:spTree>
    <p:extLst>
      <p:ext uri="{BB962C8B-B14F-4D97-AF65-F5344CB8AC3E}">
        <p14:creationId xmlns:p14="http://schemas.microsoft.com/office/powerpoint/2010/main" val="1841684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0B2FA-ECF5-47B4-B2AA-97BBD4DC4D8B}" type="datetimeFigureOut">
              <a:rPr lang="en-US" smtClean="0"/>
              <a:t>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D6C87-F9D4-4F88-ACA9-8780612FDD35}" type="slidenum">
              <a:rPr lang="en-US" smtClean="0"/>
              <a:t>‹#›</a:t>
            </a:fld>
            <a:endParaRPr lang="en-US"/>
          </a:p>
        </p:txBody>
      </p:sp>
    </p:spTree>
    <p:extLst>
      <p:ext uri="{BB962C8B-B14F-4D97-AF65-F5344CB8AC3E}">
        <p14:creationId xmlns:p14="http://schemas.microsoft.com/office/powerpoint/2010/main" val="3711841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74441" y="584538"/>
            <a:ext cx="9060025" cy="2400657"/>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1-When </a:t>
            </a:r>
            <a:r>
              <a:rPr lang="en-GB" sz="2000" b="1" i="0" dirty="0" err="1" smtClean="0">
                <a:solidFill>
                  <a:srgbClr val="FF0000"/>
                </a:solidFill>
                <a:effectLst/>
                <a:latin typeface="Segoe UI Historic" panose="020B0502040204020203" pitchFamily="34" charset="0"/>
              </a:rPr>
              <a:t>JoEllen</a:t>
            </a:r>
            <a:r>
              <a:rPr lang="en-GB" sz="2000" b="1" i="0" dirty="0" smtClean="0">
                <a:solidFill>
                  <a:srgbClr val="FF0000"/>
                </a:solidFill>
                <a:effectLst/>
                <a:latin typeface="Segoe UI Historic" panose="020B0502040204020203" pitchFamily="34" charset="0"/>
              </a:rPr>
              <a:t> evaluates how many people in her facility's managed care plan were able to receive the flu shot. She is evaluating, under Dimensions of Performance:</a:t>
            </a:r>
          </a:p>
          <a:p>
            <a:endParaRPr lang="en-GB" b="0" i="0" dirty="0" smtClean="0">
              <a:solidFill>
                <a:srgbClr val="050505"/>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Appropriateness.</a:t>
            </a:r>
          </a:p>
          <a:p>
            <a:pPr lvl="1"/>
            <a:r>
              <a:rPr lang="en-GB" b="1" i="0" dirty="0" smtClean="0">
                <a:solidFill>
                  <a:srgbClr val="050505"/>
                </a:solidFill>
                <a:effectLst/>
                <a:latin typeface="Segoe UI Historic" panose="020B0502040204020203" pitchFamily="34" charset="0"/>
              </a:rPr>
              <a:t>B. Availability.</a:t>
            </a:r>
          </a:p>
          <a:p>
            <a:pPr lvl="1"/>
            <a:r>
              <a:rPr lang="en-GB" b="1" i="0" dirty="0" smtClean="0">
                <a:solidFill>
                  <a:srgbClr val="050505"/>
                </a:solidFill>
                <a:effectLst/>
                <a:latin typeface="Segoe UI Historic" panose="020B0502040204020203" pitchFamily="34" charset="0"/>
              </a:rPr>
              <a:t>C. Effectiveness.</a:t>
            </a:r>
          </a:p>
          <a:p>
            <a:pPr lvl="1"/>
            <a:r>
              <a:rPr lang="en-GB" b="1" i="0" dirty="0" smtClean="0">
                <a:solidFill>
                  <a:srgbClr val="050505"/>
                </a:solidFill>
                <a:effectLst/>
                <a:latin typeface="Segoe UI Historic" panose="020B0502040204020203" pitchFamily="34" charset="0"/>
              </a:rPr>
              <a:t>D. Efficacy.</a:t>
            </a:r>
            <a:endParaRPr lang="en-GB" b="1" i="0" dirty="0">
              <a:solidFill>
                <a:srgbClr val="050505"/>
              </a:solidFill>
              <a:effectLst/>
              <a:latin typeface="Segoe UI Historic" panose="020B0502040204020203" pitchFamily="34" charset="0"/>
            </a:endParaRPr>
          </a:p>
        </p:txBody>
      </p:sp>
      <p:sp>
        <p:nvSpPr>
          <p:cNvPr id="6" name="Rectangle 5"/>
          <p:cNvSpPr/>
          <p:nvPr/>
        </p:nvSpPr>
        <p:spPr>
          <a:xfrm>
            <a:off x="774441" y="3670051"/>
            <a:ext cx="6096000" cy="1815882"/>
          </a:xfrm>
          <a:prstGeom prst="rect">
            <a:avLst/>
          </a:prstGeom>
        </p:spPr>
        <p:txBody>
          <a:bodyPr>
            <a:spAutoFit/>
          </a:bodyPr>
          <a:lstStyle/>
          <a:p>
            <a:r>
              <a:rPr lang="en-GB" sz="2000" b="1" i="0" dirty="0" smtClean="0">
                <a:solidFill>
                  <a:srgbClr val="FF0000"/>
                </a:solidFill>
                <a:effectLst/>
                <a:latin typeface="Segoe UI Historic" panose="020B0502040204020203" pitchFamily="34" charset="0"/>
              </a:rPr>
              <a:t>2-For CQI to be successful who must be included?</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Administrator</a:t>
            </a:r>
          </a:p>
          <a:p>
            <a:pPr lvl="1"/>
            <a:r>
              <a:rPr lang="en-GB" b="1" i="0" dirty="0" smtClean="0">
                <a:solidFill>
                  <a:srgbClr val="050505"/>
                </a:solidFill>
                <a:effectLst/>
                <a:latin typeface="Segoe UI Historic" panose="020B0502040204020203" pitchFamily="34" charset="0"/>
              </a:rPr>
              <a:t>B. Person performing process</a:t>
            </a:r>
          </a:p>
          <a:p>
            <a:pPr lvl="1"/>
            <a:r>
              <a:rPr lang="en-GB" b="1" i="0" dirty="0" smtClean="0">
                <a:solidFill>
                  <a:srgbClr val="050505"/>
                </a:solidFill>
                <a:effectLst/>
                <a:latin typeface="Segoe UI Historic" panose="020B0502040204020203" pitchFamily="34" charset="0"/>
              </a:rPr>
              <a:t>C. Quality management representative</a:t>
            </a:r>
          </a:p>
          <a:p>
            <a:pPr lvl="1"/>
            <a:r>
              <a:rPr lang="en-GB" b="1" i="0" dirty="0" smtClean="0">
                <a:solidFill>
                  <a:srgbClr val="050505"/>
                </a:solidFill>
                <a:effectLst/>
                <a:latin typeface="Segoe UI Historic" panose="020B0502040204020203" pitchFamily="34" charset="0"/>
              </a:rPr>
              <a:t>D. Department supervisor</a:t>
            </a:r>
            <a:endParaRPr lang="en-GB" b="1" i="0" dirty="0">
              <a:solidFill>
                <a:srgbClr val="050505"/>
              </a:solidFill>
              <a:effectLst/>
              <a:latin typeface="Segoe UI Historic" panose="020B0502040204020203" pitchFamily="34" charset="0"/>
            </a:endParaRPr>
          </a:p>
        </p:txBody>
      </p:sp>
      <p:pic>
        <p:nvPicPr>
          <p:cNvPr id="2" name="Picture 1"/>
          <p:cNvPicPr>
            <a:picLocks noChangeAspect="1"/>
          </p:cNvPicPr>
          <p:nvPr/>
        </p:nvPicPr>
        <p:blipFill>
          <a:blip r:embed="rId2"/>
          <a:stretch>
            <a:fillRect/>
          </a:stretch>
        </p:blipFill>
        <p:spPr>
          <a:xfrm>
            <a:off x="4758214" y="1456710"/>
            <a:ext cx="6858398" cy="2060931"/>
          </a:xfrm>
          <a:prstGeom prst="rect">
            <a:avLst/>
          </a:prstGeom>
        </p:spPr>
      </p:pic>
      <p:pic>
        <p:nvPicPr>
          <p:cNvPr id="7" name="Picture 6"/>
          <p:cNvPicPr>
            <a:picLocks noChangeAspect="1"/>
          </p:cNvPicPr>
          <p:nvPr/>
        </p:nvPicPr>
        <p:blipFill rotWithShape="1">
          <a:blip r:embed="rId3"/>
          <a:srcRect b="18918"/>
          <a:stretch/>
        </p:blipFill>
        <p:spPr>
          <a:xfrm>
            <a:off x="5623656" y="4114800"/>
            <a:ext cx="6282205" cy="2230015"/>
          </a:xfrm>
          <a:prstGeom prst="rect">
            <a:avLst/>
          </a:prstGeom>
        </p:spPr>
      </p:pic>
    </p:spTree>
    <p:extLst>
      <p:ext uri="{BB962C8B-B14F-4D97-AF65-F5344CB8AC3E}">
        <p14:creationId xmlns:p14="http://schemas.microsoft.com/office/powerpoint/2010/main" val="467639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4048" y="424457"/>
            <a:ext cx="10388083"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17-One fundamental difference between monitoring product quality and service quality is based upon the fact that:</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a service is easier to measure and verify in advance.</a:t>
            </a:r>
          </a:p>
          <a:p>
            <a:pPr lvl="1"/>
            <a:r>
              <a:rPr lang="en-GB" b="1" i="0" dirty="0" smtClean="0">
                <a:solidFill>
                  <a:srgbClr val="050505"/>
                </a:solidFill>
                <a:effectLst/>
                <a:latin typeface="Segoe UI Historic" panose="020B0502040204020203" pitchFamily="34" charset="0"/>
              </a:rPr>
              <a:t>b. a service is not perishable.</a:t>
            </a:r>
          </a:p>
          <a:p>
            <a:pPr lvl="1"/>
            <a:r>
              <a:rPr lang="en-GB" b="1" i="0" dirty="0" smtClean="0">
                <a:solidFill>
                  <a:srgbClr val="050505"/>
                </a:solidFill>
                <a:effectLst/>
                <a:latin typeface="Segoe UI Historic" panose="020B0502040204020203" pitchFamily="34" charset="0"/>
              </a:rPr>
              <a:t>c. a service is more heterogeneous than an object.</a:t>
            </a:r>
          </a:p>
          <a:p>
            <a:pPr lvl="1"/>
            <a:r>
              <a:rPr lang="en-GB" b="1" i="0" dirty="0" smtClean="0">
                <a:solidFill>
                  <a:srgbClr val="050505"/>
                </a:solidFill>
                <a:effectLst/>
                <a:latin typeface="Segoe UI Historic" panose="020B0502040204020203" pitchFamily="34" charset="0"/>
              </a:rPr>
              <a:t>d. there are more service delays than product delays</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594048" y="2973175"/>
            <a:ext cx="10294775"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18-Monitoring phlebitis associated with IV insertions by nurses in the Surgical Intensive Care Unit addresses which focus?</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Outcome of care</a:t>
            </a:r>
          </a:p>
          <a:p>
            <a:pPr lvl="1"/>
            <a:r>
              <a:rPr lang="en-GB" b="1" i="0" dirty="0" smtClean="0">
                <a:solidFill>
                  <a:srgbClr val="050505"/>
                </a:solidFill>
                <a:effectLst/>
                <a:latin typeface="Segoe UI Historic" panose="020B0502040204020203" pitchFamily="34" charset="0"/>
              </a:rPr>
              <a:t>B. Process of care</a:t>
            </a:r>
          </a:p>
          <a:p>
            <a:pPr lvl="1"/>
            <a:r>
              <a:rPr lang="en-GB" b="1" i="0" dirty="0" smtClean="0">
                <a:solidFill>
                  <a:srgbClr val="050505"/>
                </a:solidFill>
                <a:effectLst/>
                <a:latin typeface="Segoe UI Historic" panose="020B0502040204020203" pitchFamily="34" charset="0"/>
              </a:rPr>
              <a:t>C. Structure of care</a:t>
            </a:r>
          </a:p>
          <a:p>
            <a:pPr lvl="1"/>
            <a:r>
              <a:rPr lang="en-GB" b="1" i="0" dirty="0" smtClean="0">
                <a:solidFill>
                  <a:srgbClr val="050505"/>
                </a:solidFill>
                <a:effectLst/>
                <a:latin typeface="Segoe UI Historic" panose="020B0502040204020203" pitchFamily="34" charset="0"/>
              </a:rPr>
              <a:t>D. Administrative procedure</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6627998" y="1082352"/>
            <a:ext cx="5448772" cy="1147664"/>
          </a:xfrm>
          <a:prstGeom prst="rect">
            <a:avLst/>
          </a:prstGeom>
        </p:spPr>
      </p:pic>
      <p:pic>
        <p:nvPicPr>
          <p:cNvPr id="5" name="Picture 4"/>
          <p:cNvPicPr>
            <a:picLocks noChangeAspect="1"/>
          </p:cNvPicPr>
          <p:nvPr/>
        </p:nvPicPr>
        <p:blipFill>
          <a:blip r:embed="rId3"/>
          <a:stretch>
            <a:fillRect/>
          </a:stretch>
        </p:blipFill>
        <p:spPr>
          <a:xfrm>
            <a:off x="5472394" y="3915861"/>
            <a:ext cx="6041582" cy="1337274"/>
          </a:xfrm>
          <a:prstGeom prst="rect">
            <a:avLst/>
          </a:prstGeom>
        </p:spPr>
      </p:pic>
    </p:spTree>
    <p:extLst>
      <p:ext uri="{BB962C8B-B14F-4D97-AF65-F5344CB8AC3E}">
        <p14:creationId xmlns:p14="http://schemas.microsoft.com/office/powerpoint/2010/main" val="4152337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5820" y="499102"/>
            <a:ext cx="10412963"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19-The dimension of quality/performance that is addressed by introducing a rapid response team in a hospital is:</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continuity of care.</a:t>
            </a:r>
          </a:p>
          <a:p>
            <a:pPr lvl="1"/>
            <a:r>
              <a:rPr lang="en-GB" b="1" i="0" dirty="0" smtClean="0">
                <a:solidFill>
                  <a:srgbClr val="050505"/>
                </a:solidFill>
                <a:effectLst/>
                <a:latin typeface="Segoe UI Historic" panose="020B0502040204020203" pitchFamily="34" charset="0"/>
              </a:rPr>
              <a:t>B. efficiency.</a:t>
            </a:r>
          </a:p>
          <a:p>
            <a:pPr lvl="1"/>
            <a:r>
              <a:rPr lang="en-GB" b="1" i="0" dirty="0" smtClean="0">
                <a:solidFill>
                  <a:srgbClr val="050505"/>
                </a:solidFill>
                <a:effectLst/>
                <a:latin typeface="Segoe UI Historic" panose="020B0502040204020203" pitchFamily="34" charset="0"/>
              </a:rPr>
              <a:t>C. effectiveness.</a:t>
            </a:r>
          </a:p>
          <a:p>
            <a:pPr lvl="1"/>
            <a:r>
              <a:rPr lang="en-GB" b="1" i="0" dirty="0" smtClean="0">
                <a:solidFill>
                  <a:srgbClr val="050505"/>
                </a:solidFill>
                <a:effectLst/>
                <a:latin typeface="Segoe UI Historic" panose="020B0502040204020203" pitchFamily="34" charset="0"/>
              </a:rPr>
              <a:t>D. prevention and early detection</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615820" y="3086602"/>
            <a:ext cx="10506270"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20-In health care organization, the quality department developed an indicator to measure the commitment of the staff to Myocardial infarction guidelines .This indicator measure:</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Process.</a:t>
            </a:r>
          </a:p>
          <a:p>
            <a:pPr lvl="1"/>
            <a:r>
              <a:rPr lang="en-GB" b="1" i="0" dirty="0" smtClean="0">
                <a:solidFill>
                  <a:srgbClr val="050505"/>
                </a:solidFill>
                <a:effectLst/>
                <a:latin typeface="Segoe UI Historic" panose="020B0502040204020203" pitchFamily="34" charset="0"/>
              </a:rPr>
              <a:t>B. Structure.</a:t>
            </a:r>
          </a:p>
          <a:p>
            <a:pPr lvl="1"/>
            <a:r>
              <a:rPr lang="en-GB" b="1" i="0" dirty="0" smtClean="0">
                <a:solidFill>
                  <a:srgbClr val="050505"/>
                </a:solidFill>
                <a:effectLst/>
                <a:latin typeface="Segoe UI Historic" panose="020B0502040204020203" pitchFamily="34" charset="0"/>
              </a:rPr>
              <a:t>C. Culture.</a:t>
            </a:r>
          </a:p>
          <a:p>
            <a:pPr lvl="1"/>
            <a:r>
              <a:rPr lang="en-GB" b="1" i="0" dirty="0" smtClean="0">
                <a:solidFill>
                  <a:srgbClr val="050505"/>
                </a:solidFill>
                <a:effectLst/>
                <a:latin typeface="Segoe UI Historic" panose="020B0502040204020203" pitchFamily="34" charset="0"/>
              </a:rPr>
              <a:t>D. Outcome.</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4007024" y="4124218"/>
            <a:ext cx="6835147" cy="1317356"/>
          </a:xfrm>
          <a:prstGeom prst="rect">
            <a:avLst/>
          </a:prstGeom>
        </p:spPr>
      </p:pic>
    </p:spTree>
    <p:extLst>
      <p:ext uri="{BB962C8B-B14F-4D97-AF65-F5344CB8AC3E}">
        <p14:creationId xmlns:p14="http://schemas.microsoft.com/office/powerpoint/2010/main" val="3050089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8457" y="474029"/>
            <a:ext cx="10217021"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21-A performance measure that records the number of well-child visits within the first fifteen months of life in the reporting year is a measure of:</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structure.</a:t>
            </a:r>
          </a:p>
          <a:p>
            <a:pPr lvl="1"/>
            <a:r>
              <a:rPr lang="en-GB" b="1" i="0" dirty="0" smtClean="0">
                <a:solidFill>
                  <a:srgbClr val="050505"/>
                </a:solidFill>
                <a:effectLst/>
                <a:latin typeface="Segoe UI Historic" panose="020B0502040204020203" pitchFamily="34" charset="0"/>
              </a:rPr>
              <a:t>b. process.</a:t>
            </a:r>
          </a:p>
          <a:p>
            <a:pPr lvl="1"/>
            <a:r>
              <a:rPr lang="en-GB" b="1" i="0" dirty="0" smtClean="0">
                <a:solidFill>
                  <a:srgbClr val="050505"/>
                </a:solidFill>
                <a:effectLst/>
                <a:latin typeface="Segoe UI Historic" panose="020B0502040204020203" pitchFamily="34" charset="0"/>
              </a:rPr>
              <a:t>c. outcome.</a:t>
            </a:r>
          </a:p>
          <a:p>
            <a:pPr lvl="1"/>
            <a:r>
              <a:rPr lang="en-GB" b="1" i="0" dirty="0" smtClean="0">
                <a:solidFill>
                  <a:srgbClr val="FF0000"/>
                </a:solidFill>
                <a:effectLst/>
                <a:latin typeface="Segoe UI Historic" panose="020B0502040204020203" pitchFamily="34" charset="0"/>
              </a:rPr>
              <a:t>d. process and outcome</a:t>
            </a:r>
            <a:endParaRPr lang="en-GB" b="1" i="0" dirty="0">
              <a:solidFill>
                <a:srgbClr val="FF0000"/>
              </a:solidFill>
              <a:effectLst/>
              <a:latin typeface="Segoe UI Historic" panose="020B0502040204020203" pitchFamily="34" charset="0"/>
            </a:endParaRPr>
          </a:p>
        </p:txBody>
      </p:sp>
      <p:sp>
        <p:nvSpPr>
          <p:cNvPr id="3" name="Rectangle 2"/>
          <p:cNvSpPr/>
          <p:nvPr/>
        </p:nvSpPr>
        <p:spPr>
          <a:xfrm>
            <a:off x="718456" y="3119544"/>
            <a:ext cx="10683551" cy="1815882"/>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22-A process indicator is defined as one that measures:</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an activity carried out to provide care or service.</a:t>
            </a:r>
          </a:p>
          <a:p>
            <a:pPr lvl="1"/>
            <a:r>
              <a:rPr lang="en-GB" b="1" i="0" dirty="0" smtClean="0">
                <a:solidFill>
                  <a:srgbClr val="050505"/>
                </a:solidFill>
                <a:effectLst/>
                <a:latin typeface="Segoe UI Historic" panose="020B0502040204020203" pitchFamily="34" charset="0"/>
              </a:rPr>
              <a:t>B. significant events that require further investigation.</a:t>
            </a:r>
          </a:p>
          <a:p>
            <a:pPr lvl="1"/>
            <a:r>
              <a:rPr lang="en-GB" b="1" i="0" dirty="0" smtClean="0">
                <a:solidFill>
                  <a:srgbClr val="050505"/>
                </a:solidFill>
                <a:effectLst/>
                <a:latin typeface="Segoe UI Historic" panose="020B0502040204020203" pitchFamily="34" charset="0"/>
              </a:rPr>
              <a:t>C. unexpected or negative variations.</a:t>
            </a:r>
          </a:p>
          <a:p>
            <a:pPr lvl="1"/>
            <a:r>
              <a:rPr lang="en-GB" b="1" i="0" dirty="0" smtClean="0">
                <a:solidFill>
                  <a:srgbClr val="050505"/>
                </a:solidFill>
                <a:effectLst/>
                <a:latin typeface="Segoe UI Historic" panose="020B0502040204020203" pitchFamily="34" charset="0"/>
              </a:rPr>
              <a:t>D. the appropriateness of procedure or treatment</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4674638" y="1212832"/>
            <a:ext cx="6960636" cy="1521038"/>
          </a:xfrm>
          <a:prstGeom prst="rect">
            <a:avLst/>
          </a:prstGeom>
        </p:spPr>
      </p:pic>
      <p:pic>
        <p:nvPicPr>
          <p:cNvPr id="5" name="Picture 4"/>
          <p:cNvPicPr>
            <a:picLocks noChangeAspect="1"/>
          </p:cNvPicPr>
          <p:nvPr/>
        </p:nvPicPr>
        <p:blipFill>
          <a:blip r:embed="rId3"/>
          <a:stretch>
            <a:fillRect/>
          </a:stretch>
        </p:blipFill>
        <p:spPr>
          <a:xfrm>
            <a:off x="5114566" y="4935426"/>
            <a:ext cx="6287441" cy="1605333"/>
          </a:xfrm>
          <a:prstGeom prst="rect">
            <a:avLst/>
          </a:prstGeom>
        </p:spPr>
      </p:pic>
    </p:spTree>
    <p:extLst>
      <p:ext uri="{BB962C8B-B14F-4D97-AF65-F5344CB8AC3E}">
        <p14:creationId xmlns:p14="http://schemas.microsoft.com/office/powerpoint/2010/main" val="3254558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1845" y="403765"/>
            <a:ext cx="10655559" cy="2431435"/>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23-A patient diagnosed with hepatocellular carcinoma is receiving a novel chemotherapeutic agent based on promising preliminary data from clinical trials and the absence of other viable treatment options. The dimension of quality for which the medication was chosen is its:</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1. efficacy. </a:t>
            </a:r>
          </a:p>
          <a:p>
            <a:pPr lvl="1"/>
            <a:r>
              <a:rPr lang="en-GB" b="1" i="0" dirty="0" smtClean="0">
                <a:solidFill>
                  <a:srgbClr val="050505"/>
                </a:solidFill>
                <a:effectLst/>
                <a:latin typeface="Segoe UI Historic" panose="020B0502040204020203" pitchFamily="34" charset="0"/>
              </a:rPr>
              <a:t>2. effectiveness. </a:t>
            </a:r>
          </a:p>
          <a:p>
            <a:pPr lvl="1"/>
            <a:r>
              <a:rPr lang="en-GB" b="1" i="0" dirty="0" smtClean="0">
                <a:solidFill>
                  <a:srgbClr val="050505"/>
                </a:solidFill>
                <a:effectLst/>
                <a:latin typeface="Segoe UI Historic" panose="020B0502040204020203" pitchFamily="34" charset="0"/>
              </a:rPr>
              <a:t>3. safety. </a:t>
            </a:r>
          </a:p>
          <a:p>
            <a:pPr lvl="1"/>
            <a:r>
              <a:rPr lang="en-GB" b="1" i="0" dirty="0" smtClean="0">
                <a:solidFill>
                  <a:srgbClr val="050505"/>
                </a:solidFill>
                <a:effectLst/>
                <a:latin typeface="Segoe UI Historic" panose="020B0502040204020203" pitchFamily="34" charset="0"/>
              </a:rPr>
              <a:t>4. appropriateness.</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531845" y="3390132"/>
            <a:ext cx="6096000" cy="1754326"/>
          </a:xfrm>
          <a:prstGeom prst="rect">
            <a:avLst/>
          </a:prstGeom>
        </p:spPr>
        <p:txBody>
          <a:bodyPr>
            <a:spAutoFit/>
          </a:bodyPr>
          <a:lstStyle/>
          <a:p>
            <a:r>
              <a:rPr lang="en-GB" b="1" i="0" dirty="0" smtClean="0">
                <a:solidFill>
                  <a:srgbClr val="FF0000"/>
                </a:solidFill>
                <a:effectLst/>
                <a:latin typeface="Segoe UI Historic" panose="020B0502040204020203" pitchFamily="34" charset="0"/>
              </a:rPr>
              <a:t>24-“Nothing about me without me “ best describes:</a:t>
            </a:r>
          </a:p>
          <a:p>
            <a:endParaRPr lang="en-GB"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Organizational culture</a:t>
            </a:r>
          </a:p>
          <a:p>
            <a:pPr lvl="1"/>
            <a:r>
              <a:rPr lang="en-GB" b="1" i="0" dirty="0" smtClean="0">
                <a:solidFill>
                  <a:srgbClr val="050505"/>
                </a:solidFill>
                <a:effectLst/>
                <a:latin typeface="Segoe UI Historic" panose="020B0502040204020203" pitchFamily="34" charset="0"/>
              </a:rPr>
              <a:t>B. An all-or-none measure</a:t>
            </a:r>
          </a:p>
          <a:p>
            <a:pPr lvl="1"/>
            <a:r>
              <a:rPr lang="en-GB" b="1" i="0" dirty="0" smtClean="0">
                <a:solidFill>
                  <a:srgbClr val="050505"/>
                </a:solidFill>
                <a:effectLst/>
                <a:latin typeface="Segoe UI Historic" panose="020B0502040204020203" pitchFamily="34" charset="0"/>
              </a:rPr>
              <a:t>C. Patient-</a:t>
            </a:r>
            <a:r>
              <a:rPr lang="en-GB" b="1" i="0" dirty="0" err="1" smtClean="0">
                <a:solidFill>
                  <a:srgbClr val="050505"/>
                </a:solidFill>
                <a:effectLst/>
                <a:latin typeface="Segoe UI Historic" panose="020B0502040204020203" pitchFamily="34" charset="0"/>
              </a:rPr>
              <a:t>centered</a:t>
            </a:r>
            <a:r>
              <a:rPr lang="en-GB" b="1" i="0" dirty="0" smtClean="0">
                <a:solidFill>
                  <a:srgbClr val="050505"/>
                </a:solidFill>
                <a:effectLst/>
                <a:latin typeface="Segoe UI Historic" panose="020B0502040204020203" pitchFamily="34" charset="0"/>
              </a:rPr>
              <a:t> care</a:t>
            </a:r>
          </a:p>
          <a:p>
            <a:pPr lvl="1"/>
            <a:r>
              <a:rPr lang="en-GB" b="1" i="0" dirty="0" smtClean="0">
                <a:solidFill>
                  <a:srgbClr val="050505"/>
                </a:solidFill>
                <a:effectLst/>
                <a:latin typeface="Segoe UI Historic" panose="020B0502040204020203" pitchFamily="34" charset="0"/>
              </a:rPr>
              <a:t>D. The quality professional’s role</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4480637" y="1529486"/>
            <a:ext cx="6706767" cy="1468951"/>
          </a:xfrm>
          <a:prstGeom prst="rect">
            <a:avLst/>
          </a:prstGeom>
        </p:spPr>
      </p:pic>
      <p:pic>
        <p:nvPicPr>
          <p:cNvPr id="5" name="Picture 4"/>
          <p:cNvPicPr>
            <a:picLocks noChangeAspect="1"/>
          </p:cNvPicPr>
          <p:nvPr/>
        </p:nvPicPr>
        <p:blipFill>
          <a:blip r:embed="rId3"/>
          <a:stretch>
            <a:fillRect/>
          </a:stretch>
        </p:blipFill>
        <p:spPr>
          <a:xfrm>
            <a:off x="5206482" y="4164191"/>
            <a:ext cx="6363477" cy="1525868"/>
          </a:xfrm>
          <a:prstGeom prst="rect">
            <a:avLst/>
          </a:prstGeom>
        </p:spPr>
      </p:pic>
    </p:spTree>
    <p:extLst>
      <p:ext uri="{BB962C8B-B14F-4D97-AF65-F5344CB8AC3E}">
        <p14:creationId xmlns:p14="http://schemas.microsoft.com/office/powerpoint/2010/main" val="1381363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837" y="433788"/>
            <a:ext cx="10608905"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25-In continuous quality improvement programs, surveys are essential to determine which of the following?</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Customer needs</a:t>
            </a:r>
          </a:p>
          <a:p>
            <a:pPr lvl="1"/>
            <a:r>
              <a:rPr lang="en-GB" b="1" i="0" dirty="0" smtClean="0">
                <a:solidFill>
                  <a:srgbClr val="050505"/>
                </a:solidFill>
                <a:effectLst/>
                <a:latin typeface="Segoe UI Historic" panose="020B0502040204020203" pitchFamily="34" charset="0"/>
              </a:rPr>
              <a:t>B. performance standards</a:t>
            </a:r>
          </a:p>
          <a:p>
            <a:pPr lvl="1"/>
            <a:r>
              <a:rPr lang="en-GB" b="1" i="0" dirty="0" smtClean="0">
                <a:solidFill>
                  <a:srgbClr val="050505"/>
                </a:solidFill>
                <a:effectLst/>
                <a:latin typeface="Segoe UI Historic" panose="020B0502040204020203" pitchFamily="34" charset="0"/>
              </a:rPr>
              <a:t>C. effective management</a:t>
            </a:r>
          </a:p>
          <a:p>
            <a:pPr lvl="1"/>
            <a:r>
              <a:rPr lang="en-GB" b="1" i="0" dirty="0" smtClean="0">
                <a:solidFill>
                  <a:srgbClr val="050505"/>
                </a:solidFill>
                <a:effectLst/>
                <a:latin typeface="Segoe UI Historic" panose="020B0502040204020203" pitchFamily="34" charset="0"/>
              </a:rPr>
              <a:t>D. population demographics</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559837" y="3130334"/>
            <a:ext cx="9566988" cy="1815882"/>
          </a:xfrm>
          <a:prstGeom prst="rect">
            <a:avLst/>
          </a:prstGeom>
        </p:spPr>
        <p:txBody>
          <a:bodyPr wrap="square">
            <a:spAutoFit/>
          </a:bodyPr>
          <a:lstStyle/>
          <a:p>
            <a:r>
              <a:rPr lang="en-GB" sz="2000" b="1" dirty="0" smtClean="0">
                <a:solidFill>
                  <a:srgbClr val="FF0000"/>
                </a:solidFill>
                <a:latin typeface="Segoe UI Historic" panose="020B0502040204020203" pitchFamily="34" charset="0"/>
              </a:rPr>
              <a:t>26</a:t>
            </a:r>
            <a:r>
              <a:rPr lang="en-GB" sz="2000" b="1" i="0" dirty="0" smtClean="0">
                <a:solidFill>
                  <a:srgbClr val="FF0000"/>
                </a:solidFill>
                <a:effectLst/>
                <a:latin typeface="Segoe UI Historic" panose="020B0502040204020203" pitchFamily="34" charset="0"/>
              </a:rPr>
              <a:t>-Which of the following is example of outcome measure:</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.mortality rate.</a:t>
            </a:r>
          </a:p>
          <a:p>
            <a:pPr lvl="1"/>
            <a:r>
              <a:rPr lang="en-GB" b="1" i="0" dirty="0" smtClean="0">
                <a:solidFill>
                  <a:srgbClr val="050505"/>
                </a:solidFill>
                <a:effectLst/>
                <a:latin typeface="Segoe UI Historic" panose="020B0502040204020203" pitchFamily="34" charset="0"/>
              </a:rPr>
              <a:t>B. average LOS.</a:t>
            </a:r>
          </a:p>
          <a:p>
            <a:pPr lvl="1"/>
            <a:r>
              <a:rPr lang="en-GB" b="1" i="0" dirty="0" smtClean="0">
                <a:solidFill>
                  <a:srgbClr val="050505"/>
                </a:solidFill>
                <a:effectLst/>
                <a:latin typeface="Segoe UI Historic" panose="020B0502040204020203" pitchFamily="34" charset="0"/>
              </a:rPr>
              <a:t>C. medication dispensing rate.</a:t>
            </a:r>
          </a:p>
          <a:p>
            <a:pPr lvl="1"/>
            <a:r>
              <a:rPr lang="en-GB" b="1" i="0" dirty="0" smtClean="0">
                <a:solidFill>
                  <a:srgbClr val="050505"/>
                </a:solidFill>
                <a:effectLst/>
                <a:latin typeface="Segoe UI Historic" panose="020B0502040204020203" pitchFamily="34" charset="0"/>
              </a:rPr>
              <a:t>D. lab specimen</a:t>
            </a:r>
            <a:endParaRPr lang="en-GB" b="1" i="0" dirty="0">
              <a:solidFill>
                <a:srgbClr val="050505"/>
              </a:solidFill>
              <a:effectLst/>
              <a:latin typeface="Segoe UI Historic" panose="020B0502040204020203" pitchFamily="34" charset="0"/>
            </a:endParaRPr>
          </a:p>
        </p:txBody>
      </p:sp>
    </p:spTree>
    <p:extLst>
      <p:ext uri="{BB962C8B-B14F-4D97-AF65-F5344CB8AC3E}">
        <p14:creationId xmlns:p14="http://schemas.microsoft.com/office/powerpoint/2010/main" val="3624407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057" y="447498"/>
            <a:ext cx="8876522" cy="1815882"/>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27-Which of the following statements best defines a quality problem?</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The gap between what is and what is expected by the customer.</a:t>
            </a:r>
          </a:p>
          <a:p>
            <a:pPr lvl="1"/>
            <a:r>
              <a:rPr lang="en-GB" b="1" i="0" dirty="0" smtClean="0">
                <a:solidFill>
                  <a:srgbClr val="050505"/>
                </a:solidFill>
                <a:effectLst/>
                <a:latin typeface="Segoe UI Historic" panose="020B0502040204020203" pitchFamily="34" charset="0"/>
              </a:rPr>
              <a:t>B. The gap between what is and what is desired by the organization.</a:t>
            </a:r>
          </a:p>
          <a:p>
            <a:pPr lvl="1"/>
            <a:r>
              <a:rPr lang="en-GB" b="1" i="0" dirty="0" smtClean="0">
                <a:solidFill>
                  <a:srgbClr val="050505"/>
                </a:solidFill>
                <a:effectLst/>
                <a:latin typeface="Segoe UI Historic" panose="020B0502040204020203" pitchFamily="34" charset="0"/>
              </a:rPr>
              <a:t>C. The gap between what is and what is the benchmark.</a:t>
            </a:r>
          </a:p>
          <a:p>
            <a:pPr lvl="1"/>
            <a:r>
              <a:rPr lang="en-GB" b="1" i="0" dirty="0" smtClean="0">
                <a:solidFill>
                  <a:srgbClr val="050505"/>
                </a:solidFill>
                <a:effectLst/>
                <a:latin typeface="Segoe UI Historic" panose="020B0502040204020203" pitchFamily="34" charset="0"/>
              </a:rPr>
              <a:t>D. The gap between what is and what is expected by accreditation bodies.</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566057" y="4573660"/>
            <a:ext cx="9063135" cy="1261884"/>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28-Who is considered the internal costumer in an advanced nursing facility:</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Nurse completing initial assessment </a:t>
            </a:r>
          </a:p>
          <a:p>
            <a:pPr lvl="1"/>
            <a:r>
              <a:rPr lang="en-GB" b="1" i="0" dirty="0" smtClean="0">
                <a:solidFill>
                  <a:srgbClr val="050505"/>
                </a:solidFill>
                <a:effectLst/>
                <a:latin typeface="Segoe UI Historic" panose="020B0502040204020203" pitchFamily="34" charset="0"/>
              </a:rPr>
              <a:t>B. The patient being admitted</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1389658" y="2339659"/>
            <a:ext cx="7605051" cy="1868446"/>
          </a:xfrm>
          <a:prstGeom prst="rect">
            <a:avLst/>
          </a:prstGeom>
        </p:spPr>
      </p:pic>
    </p:spTree>
    <p:extLst>
      <p:ext uri="{BB962C8B-B14F-4D97-AF65-F5344CB8AC3E}">
        <p14:creationId xmlns:p14="http://schemas.microsoft.com/office/powerpoint/2010/main" val="3705621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7119" y="350219"/>
            <a:ext cx="9526554" cy="1815882"/>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29-The following monitor provides patient outcome information:</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1-the degree of compliance with nursing care recommendations.</a:t>
            </a:r>
          </a:p>
          <a:p>
            <a:pPr lvl="1"/>
            <a:r>
              <a:rPr lang="en-GB" b="1" i="0" dirty="0" smtClean="0">
                <a:solidFill>
                  <a:srgbClr val="050505"/>
                </a:solidFill>
                <a:effectLst/>
                <a:latin typeface="Segoe UI Historic" panose="020B0502040204020203" pitchFamily="34" charset="0"/>
              </a:rPr>
              <a:t>2-the degree of compliance with prescribed antibiotics therapy.</a:t>
            </a:r>
          </a:p>
          <a:p>
            <a:pPr lvl="1"/>
            <a:r>
              <a:rPr lang="en-GB" b="1" i="0" dirty="0" smtClean="0">
                <a:solidFill>
                  <a:srgbClr val="050505"/>
                </a:solidFill>
                <a:effectLst/>
                <a:latin typeface="Segoe UI Historic" panose="020B0502040204020203" pitchFamily="34" charset="0"/>
              </a:rPr>
              <a:t>3-an equipment malfunction rate.</a:t>
            </a:r>
          </a:p>
          <a:p>
            <a:pPr lvl="1"/>
            <a:r>
              <a:rPr lang="en-GB" b="1" i="0" dirty="0" smtClean="0">
                <a:solidFill>
                  <a:srgbClr val="050505"/>
                </a:solidFill>
                <a:effectLst/>
                <a:latin typeface="Segoe UI Historic" panose="020B0502040204020203" pitchFamily="34" charset="0"/>
              </a:rPr>
              <a:t>4-hospital nosocomial infection rate</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737119" y="3895446"/>
            <a:ext cx="7728857" cy="2123658"/>
          </a:xfrm>
          <a:prstGeom prst="rect">
            <a:avLst/>
          </a:prstGeom>
        </p:spPr>
        <p:txBody>
          <a:bodyPr wrap="square">
            <a:spAutoFit/>
          </a:bodyPr>
          <a:lstStyle/>
          <a:p>
            <a:r>
              <a:rPr lang="en-GB" sz="2000" b="1" dirty="0" smtClean="0">
                <a:solidFill>
                  <a:srgbClr val="FF0000"/>
                </a:solidFill>
                <a:latin typeface="Segoe UI Historic" panose="020B0502040204020203" pitchFamily="34" charset="0"/>
              </a:rPr>
              <a:t>30</a:t>
            </a:r>
            <a:r>
              <a:rPr lang="en-GB" sz="2000" b="1" i="0" dirty="0" smtClean="0">
                <a:solidFill>
                  <a:srgbClr val="FF0000"/>
                </a:solidFill>
                <a:effectLst/>
                <a:latin typeface="Segoe UI Historic" panose="020B0502040204020203" pitchFamily="34" charset="0"/>
              </a:rPr>
              <a:t>-The number of productive hours worked by nursing staff with direct patient care responsibilities per patient day is a:</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structural measure.</a:t>
            </a:r>
          </a:p>
          <a:p>
            <a:pPr lvl="1"/>
            <a:r>
              <a:rPr lang="en-GB" b="1" i="0" dirty="0" smtClean="0">
                <a:solidFill>
                  <a:srgbClr val="050505"/>
                </a:solidFill>
                <a:effectLst/>
                <a:latin typeface="Segoe UI Historic" panose="020B0502040204020203" pitchFamily="34" charset="0"/>
              </a:rPr>
              <a:t>B- process measure.</a:t>
            </a:r>
          </a:p>
          <a:p>
            <a:pPr lvl="1"/>
            <a:r>
              <a:rPr lang="en-GB" b="1" i="0" dirty="0" smtClean="0">
                <a:solidFill>
                  <a:srgbClr val="050505"/>
                </a:solidFill>
                <a:effectLst/>
                <a:latin typeface="Segoe UI Historic" panose="020B0502040204020203" pitchFamily="34" charset="0"/>
              </a:rPr>
              <a:t>C- outcome measure.</a:t>
            </a:r>
          </a:p>
          <a:p>
            <a:pPr lvl="1"/>
            <a:r>
              <a:rPr lang="en-GB" b="1" i="0" dirty="0" smtClean="0">
                <a:solidFill>
                  <a:srgbClr val="050505"/>
                </a:solidFill>
                <a:effectLst/>
                <a:latin typeface="Segoe UI Historic" panose="020B0502040204020203" pitchFamily="34" charset="0"/>
              </a:rPr>
              <a:t>D- composite measure</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5374432" y="1626671"/>
            <a:ext cx="6596743" cy="2096243"/>
          </a:xfrm>
          <a:prstGeom prst="rect">
            <a:avLst/>
          </a:prstGeom>
        </p:spPr>
      </p:pic>
      <p:pic>
        <p:nvPicPr>
          <p:cNvPr id="5" name="Picture 4"/>
          <p:cNvPicPr>
            <a:picLocks noChangeAspect="1"/>
          </p:cNvPicPr>
          <p:nvPr/>
        </p:nvPicPr>
        <p:blipFill>
          <a:blip r:embed="rId3"/>
          <a:stretch>
            <a:fillRect/>
          </a:stretch>
        </p:blipFill>
        <p:spPr>
          <a:xfrm>
            <a:off x="5374432" y="4756788"/>
            <a:ext cx="6596743" cy="1186812"/>
          </a:xfrm>
          <a:prstGeom prst="rect">
            <a:avLst/>
          </a:prstGeom>
        </p:spPr>
      </p:pic>
    </p:spTree>
    <p:extLst>
      <p:ext uri="{BB962C8B-B14F-4D97-AF65-F5344CB8AC3E}">
        <p14:creationId xmlns:p14="http://schemas.microsoft.com/office/powerpoint/2010/main" val="4146419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7355" y="527095"/>
            <a:ext cx="7280988" cy="1815882"/>
          </a:xfrm>
          <a:prstGeom prst="rect">
            <a:avLst/>
          </a:prstGeom>
        </p:spPr>
        <p:txBody>
          <a:bodyPr wrap="square">
            <a:spAutoFit/>
          </a:bodyPr>
          <a:lstStyle/>
          <a:p>
            <a:r>
              <a:rPr lang="en-US" sz="2000" b="1" dirty="0">
                <a:solidFill>
                  <a:srgbClr val="FF0000"/>
                </a:solidFill>
              </a:rPr>
              <a:t>31-Which of the following is an example of patient-centered care</a:t>
            </a:r>
            <a:r>
              <a:rPr lang="en-US" sz="2000" b="1" dirty="0" smtClean="0">
                <a:solidFill>
                  <a:srgbClr val="FF0000"/>
                </a:solidFill>
              </a:rPr>
              <a:t>?</a:t>
            </a:r>
          </a:p>
          <a:p>
            <a:endParaRPr lang="en-US" sz="2000" b="1" dirty="0">
              <a:solidFill>
                <a:srgbClr val="FF0000"/>
              </a:solidFill>
            </a:endParaRPr>
          </a:p>
          <a:p>
            <a:pPr lvl="1"/>
            <a:r>
              <a:rPr lang="en-US" dirty="0"/>
              <a:t>1. Bedside rounds </a:t>
            </a:r>
          </a:p>
          <a:p>
            <a:pPr lvl="1"/>
            <a:r>
              <a:rPr lang="en-US" dirty="0"/>
              <a:t>2. Using two patient identifications</a:t>
            </a:r>
          </a:p>
          <a:p>
            <a:pPr lvl="1"/>
            <a:r>
              <a:rPr lang="en-US" dirty="0"/>
              <a:t>3. Pre-printed discharge instructions</a:t>
            </a:r>
          </a:p>
          <a:p>
            <a:pPr lvl="1"/>
            <a:r>
              <a:rPr lang="en-US" dirty="0"/>
              <a:t>4. Age based dosing</a:t>
            </a:r>
          </a:p>
        </p:txBody>
      </p:sp>
      <p:pic>
        <p:nvPicPr>
          <p:cNvPr id="3" name="Picture 2"/>
          <p:cNvPicPr>
            <a:picLocks noChangeAspect="1"/>
          </p:cNvPicPr>
          <p:nvPr/>
        </p:nvPicPr>
        <p:blipFill>
          <a:blip r:embed="rId2"/>
          <a:stretch>
            <a:fillRect/>
          </a:stretch>
        </p:blipFill>
        <p:spPr>
          <a:xfrm>
            <a:off x="5264556" y="1014645"/>
            <a:ext cx="6426701" cy="1328332"/>
          </a:xfrm>
          <a:prstGeom prst="rect">
            <a:avLst/>
          </a:prstGeom>
        </p:spPr>
      </p:pic>
      <p:sp>
        <p:nvSpPr>
          <p:cNvPr id="4" name="Rectangle 3"/>
          <p:cNvSpPr/>
          <p:nvPr/>
        </p:nvSpPr>
        <p:spPr>
          <a:xfrm>
            <a:off x="687355" y="3138205"/>
            <a:ext cx="6096000" cy="1754326"/>
          </a:xfrm>
          <a:prstGeom prst="rect">
            <a:avLst/>
          </a:prstGeom>
        </p:spPr>
        <p:txBody>
          <a:bodyPr>
            <a:spAutoFit/>
          </a:bodyPr>
          <a:lstStyle/>
          <a:p>
            <a:r>
              <a:rPr lang="en-US" b="1" dirty="0">
                <a:solidFill>
                  <a:srgbClr val="FF0000"/>
                </a:solidFill>
              </a:rPr>
              <a:t>32-The paradigm shift is</a:t>
            </a:r>
            <a:r>
              <a:rPr lang="en-US" b="1" dirty="0" smtClean="0">
                <a:solidFill>
                  <a:srgbClr val="FF0000"/>
                </a:solidFill>
              </a:rPr>
              <a:t>:</a:t>
            </a:r>
          </a:p>
          <a:p>
            <a:endParaRPr lang="en-US" b="1" dirty="0">
              <a:solidFill>
                <a:srgbClr val="FF0000"/>
              </a:solidFill>
            </a:endParaRPr>
          </a:p>
          <a:p>
            <a:pPr lvl="1"/>
            <a:r>
              <a:rPr lang="en-US" dirty="0"/>
              <a:t>A. change the reframe of thinking</a:t>
            </a:r>
          </a:p>
          <a:p>
            <a:pPr lvl="1"/>
            <a:r>
              <a:rPr lang="en-US" dirty="0"/>
              <a:t>B. improve the monitoring measures</a:t>
            </a:r>
          </a:p>
          <a:p>
            <a:pPr lvl="1"/>
            <a:r>
              <a:rPr lang="en-US" dirty="0"/>
              <a:t>C. increase the standards</a:t>
            </a:r>
          </a:p>
          <a:p>
            <a:pPr lvl="1"/>
            <a:r>
              <a:rPr lang="en-US" dirty="0"/>
              <a:t>D. use the recent in medicine and technologies</a:t>
            </a:r>
          </a:p>
        </p:txBody>
      </p:sp>
      <p:pic>
        <p:nvPicPr>
          <p:cNvPr id="5" name="Picture 4"/>
          <p:cNvPicPr>
            <a:picLocks noChangeAspect="1"/>
          </p:cNvPicPr>
          <p:nvPr/>
        </p:nvPicPr>
        <p:blipFill>
          <a:blip r:embed="rId3"/>
          <a:stretch>
            <a:fillRect/>
          </a:stretch>
        </p:blipFill>
        <p:spPr>
          <a:xfrm>
            <a:off x="5934269" y="3760076"/>
            <a:ext cx="5640115" cy="858578"/>
          </a:xfrm>
          <a:prstGeom prst="rect">
            <a:avLst/>
          </a:prstGeom>
        </p:spPr>
      </p:pic>
    </p:spTree>
    <p:extLst>
      <p:ext uri="{BB962C8B-B14F-4D97-AF65-F5344CB8AC3E}">
        <p14:creationId xmlns:p14="http://schemas.microsoft.com/office/powerpoint/2010/main" val="436645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743" y="463240"/>
            <a:ext cx="9144000" cy="1815882"/>
          </a:xfrm>
          <a:prstGeom prst="rect">
            <a:avLst/>
          </a:prstGeom>
        </p:spPr>
        <p:txBody>
          <a:bodyPr wrap="square">
            <a:spAutoFit/>
          </a:bodyPr>
          <a:lstStyle/>
          <a:p>
            <a:r>
              <a:rPr lang="en-US" sz="2000" b="1" dirty="0">
                <a:solidFill>
                  <a:srgbClr val="FF0000"/>
                </a:solidFill>
              </a:rPr>
              <a:t>33-Completeness and accuracy of medical records are an example of a </a:t>
            </a:r>
            <a:r>
              <a:rPr lang="en-US" sz="2000" b="1" dirty="0" smtClean="0">
                <a:solidFill>
                  <a:srgbClr val="FF0000"/>
                </a:solidFill>
              </a:rPr>
              <a:t>key </a:t>
            </a:r>
            <a:r>
              <a:rPr lang="en-US" sz="2000" b="1" dirty="0">
                <a:solidFill>
                  <a:srgbClr val="FF0000"/>
                </a:solidFill>
              </a:rPr>
              <a:t>hospital</a:t>
            </a:r>
            <a:r>
              <a:rPr lang="en-US" sz="2000" b="1" dirty="0" smtClean="0">
                <a:solidFill>
                  <a:srgbClr val="FF0000"/>
                </a:solidFill>
              </a:rPr>
              <a:t>:</a:t>
            </a:r>
          </a:p>
          <a:p>
            <a:endParaRPr lang="en-US" sz="2000" b="1" dirty="0">
              <a:solidFill>
                <a:srgbClr val="FF0000"/>
              </a:solidFill>
            </a:endParaRPr>
          </a:p>
          <a:p>
            <a:pPr lvl="1"/>
            <a:r>
              <a:rPr lang="en-US" dirty="0"/>
              <a:t>1. structure.</a:t>
            </a:r>
          </a:p>
          <a:p>
            <a:pPr lvl="1"/>
            <a:r>
              <a:rPr lang="en-US" dirty="0"/>
              <a:t>2. process.</a:t>
            </a:r>
          </a:p>
          <a:p>
            <a:pPr lvl="1"/>
            <a:r>
              <a:rPr lang="en-US" dirty="0"/>
              <a:t>3. outcome.</a:t>
            </a:r>
          </a:p>
          <a:p>
            <a:pPr lvl="1"/>
            <a:r>
              <a:rPr lang="en-US" dirty="0"/>
              <a:t>4. strategic goal</a:t>
            </a:r>
          </a:p>
        </p:txBody>
      </p:sp>
      <p:pic>
        <p:nvPicPr>
          <p:cNvPr id="3" name="Picture 2"/>
          <p:cNvPicPr>
            <a:picLocks noChangeAspect="1"/>
          </p:cNvPicPr>
          <p:nvPr/>
        </p:nvPicPr>
        <p:blipFill>
          <a:blip r:embed="rId2"/>
          <a:stretch>
            <a:fillRect/>
          </a:stretch>
        </p:blipFill>
        <p:spPr>
          <a:xfrm>
            <a:off x="3510791" y="1581905"/>
            <a:ext cx="7294057" cy="3120724"/>
          </a:xfrm>
          <a:prstGeom prst="rect">
            <a:avLst/>
          </a:prstGeom>
        </p:spPr>
      </p:pic>
    </p:spTree>
    <p:extLst>
      <p:ext uri="{BB962C8B-B14F-4D97-AF65-F5344CB8AC3E}">
        <p14:creationId xmlns:p14="http://schemas.microsoft.com/office/powerpoint/2010/main" val="1274271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6713"/>
          <a:stretch/>
        </p:blipFill>
        <p:spPr>
          <a:xfrm>
            <a:off x="3047235" y="1873472"/>
            <a:ext cx="5986021" cy="2488675"/>
          </a:xfrm>
          <a:prstGeom prst="rect">
            <a:avLst/>
          </a:prstGeom>
        </p:spPr>
      </p:pic>
    </p:spTree>
    <p:extLst>
      <p:ext uri="{BB962C8B-B14F-4D97-AF65-F5344CB8AC3E}">
        <p14:creationId xmlns:p14="http://schemas.microsoft.com/office/powerpoint/2010/main" val="234504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640" y="682090"/>
            <a:ext cx="6497216" cy="2616101"/>
          </a:xfrm>
          <a:prstGeom prst="rect">
            <a:avLst/>
          </a:prstGeom>
        </p:spPr>
        <p:txBody>
          <a:bodyPr wrap="square">
            <a:spAutoFit/>
          </a:bodyPr>
          <a:lstStyle/>
          <a:p>
            <a:endParaRPr lang="en-GB" sz="2000" dirty="0">
              <a:solidFill>
                <a:srgbClr val="FF0000"/>
              </a:solidFill>
            </a:endParaRPr>
          </a:p>
          <a:p>
            <a:pPr lvl="1"/>
            <a:r>
              <a:rPr lang="en-GB" b="1" dirty="0"/>
              <a:t>A. Focusing primarily on process rather than individual performance</a:t>
            </a:r>
          </a:p>
          <a:p>
            <a:pPr lvl="1"/>
            <a:r>
              <a:rPr lang="en-GB" b="1" dirty="0"/>
              <a:t>B. Focusing on organization wide rather than clinical processes</a:t>
            </a:r>
          </a:p>
          <a:p>
            <a:pPr lvl="1"/>
            <a:r>
              <a:rPr lang="en-GB" b="1" dirty="0"/>
              <a:t>C. Organizing activities around patient flow rather than department or discipline</a:t>
            </a:r>
          </a:p>
          <a:p>
            <a:pPr lvl="1"/>
            <a:r>
              <a:rPr lang="en-GB" b="1" dirty="0"/>
              <a:t>D. Initiating more prospective rather than retrospective improvement efforts</a:t>
            </a:r>
          </a:p>
        </p:txBody>
      </p:sp>
      <p:sp>
        <p:nvSpPr>
          <p:cNvPr id="3" name="Rectangle 2"/>
          <p:cNvSpPr/>
          <p:nvPr/>
        </p:nvSpPr>
        <p:spPr>
          <a:xfrm>
            <a:off x="594049" y="4026073"/>
            <a:ext cx="10668000"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4-The percentage of early diagnosed breast cancer after using of new imaging technique is considered:</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Structure measure</a:t>
            </a:r>
          </a:p>
          <a:p>
            <a:pPr lvl="1"/>
            <a:r>
              <a:rPr lang="en-GB" b="1" i="0" dirty="0" smtClean="0">
                <a:solidFill>
                  <a:srgbClr val="050505"/>
                </a:solidFill>
                <a:effectLst/>
                <a:latin typeface="Segoe UI Historic" panose="020B0502040204020203" pitchFamily="34" charset="0"/>
              </a:rPr>
              <a:t>B. Process measure</a:t>
            </a:r>
          </a:p>
          <a:p>
            <a:pPr lvl="1"/>
            <a:r>
              <a:rPr lang="en-GB" b="1" i="0" dirty="0" smtClean="0">
                <a:solidFill>
                  <a:srgbClr val="050505"/>
                </a:solidFill>
                <a:effectLst/>
                <a:latin typeface="Segoe UI Historic" panose="020B0502040204020203" pitchFamily="34" charset="0"/>
              </a:rPr>
              <a:t>C. Outcome measure</a:t>
            </a:r>
          </a:p>
          <a:p>
            <a:pPr lvl="1"/>
            <a:r>
              <a:rPr lang="en-GB" b="1" i="0" dirty="0" smtClean="0">
                <a:solidFill>
                  <a:srgbClr val="050505"/>
                </a:solidFill>
                <a:effectLst/>
                <a:latin typeface="Segoe UI Historic" panose="020B0502040204020203" pitchFamily="34" charset="0"/>
              </a:rPr>
              <a:t>D. Continuous measure</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6562584" y="987836"/>
            <a:ext cx="5447970" cy="2748971"/>
          </a:xfrm>
          <a:prstGeom prst="rect">
            <a:avLst/>
          </a:prstGeom>
        </p:spPr>
      </p:pic>
      <p:sp>
        <p:nvSpPr>
          <p:cNvPr id="5" name="Rectangle 4"/>
          <p:cNvSpPr/>
          <p:nvPr/>
        </p:nvSpPr>
        <p:spPr>
          <a:xfrm>
            <a:off x="468640" y="243474"/>
            <a:ext cx="11138642" cy="646331"/>
          </a:xfrm>
          <a:prstGeom prst="rect">
            <a:avLst/>
          </a:prstGeom>
        </p:spPr>
        <p:txBody>
          <a:bodyPr wrap="square">
            <a:spAutoFit/>
          </a:bodyPr>
          <a:lstStyle/>
          <a:p>
            <a:r>
              <a:rPr lang="en-GB" b="1" dirty="0">
                <a:solidFill>
                  <a:srgbClr val="FF0000"/>
                </a:solidFill>
              </a:rPr>
              <a:t>3-In the transition from quality assurance to quality management/quality improvement, which of the following emphases has resulted in the most significant benefit?</a:t>
            </a:r>
          </a:p>
        </p:txBody>
      </p:sp>
      <p:pic>
        <p:nvPicPr>
          <p:cNvPr id="6" name="Picture 5"/>
          <p:cNvPicPr>
            <a:picLocks noChangeAspect="1"/>
          </p:cNvPicPr>
          <p:nvPr/>
        </p:nvPicPr>
        <p:blipFill>
          <a:blip r:embed="rId3"/>
          <a:stretch>
            <a:fillRect/>
          </a:stretch>
        </p:blipFill>
        <p:spPr>
          <a:xfrm>
            <a:off x="6251511" y="4640526"/>
            <a:ext cx="5355772" cy="1677173"/>
          </a:xfrm>
          <a:prstGeom prst="rect">
            <a:avLst/>
          </a:prstGeom>
        </p:spPr>
      </p:pic>
    </p:spTree>
    <p:extLst>
      <p:ext uri="{BB962C8B-B14F-4D97-AF65-F5344CB8AC3E}">
        <p14:creationId xmlns:p14="http://schemas.microsoft.com/office/powerpoint/2010/main" val="346750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702" y="306079"/>
            <a:ext cx="8624596" cy="1877437"/>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5-Under the quality improvement paradigm, which statement is </a:t>
            </a:r>
            <a:r>
              <a:rPr lang="en-GB" sz="2400" b="1" i="0" u="sng" dirty="0" smtClean="0">
                <a:effectLst/>
                <a:latin typeface="Segoe UI Historic" panose="020B0502040204020203" pitchFamily="34" charset="0"/>
              </a:rPr>
              <a:t>incorrect</a:t>
            </a:r>
            <a:r>
              <a:rPr lang="en-GB" sz="2000" b="1" i="0" dirty="0" smtClean="0">
                <a:solidFill>
                  <a:srgbClr val="FF0000"/>
                </a:solidFill>
                <a:effectLst/>
                <a:latin typeface="Segoe UI Historic" panose="020B0502040204020203" pitchFamily="34" charset="0"/>
              </a:rPr>
              <a:t>?</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The focus is on the competency of individual practitioners.</a:t>
            </a:r>
          </a:p>
          <a:p>
            <a:pPr lvl="1"/>
            <a:r>
              <a:rPr lang="en-GB" b="1" i="0" dirty="0" smtClean="0">
                <a:solidFill>
                  <a:srgbClr val="050505"/>
                </a:solidFill>
                <a:effectLst/>
                <a:latin typeface="Segoe UI Historic" panose="020B0502040204020203" pitchFamily="34" charset="0"/>
              </a:rPr>
              <a:t>B. The focus is on the efficacy and effectiveness of processes.</a:t>
            </a:r>
          </a:p>
          <a:p>
            <a:pPr lvl="1"/>
            <a:r>
              <a:rPr lang="en-GB" b="1" i="0" dirty="0" smtClean="0">
                <a:solidFill>
                  <a:srgbClr val="050505"/>
                </a:solidFill>
                <a:effectLst/>
                <a:latin typeface="Segoe UI Historic" panose="020B0502040204020203" pitchFamily="34" charset="0"/>
              </a:rPr>
              <a:t>C. The focus is on the patient.</a:t>
            </a:r>
          </a:p>
          <a:p>
            <a:pPr lvl="1"/>
            <a:r>
              <a:rPr lang="en-GB" b="1" i="0" dirty="0" smtClean="0">
                <a:solidFill>
                  <a:srgbClr val="050505"/>
                </a:solidFill>
                <a:effectLst/>
                <a:latin typeface="Segoe UI Historic" panose="020B0502040204020203" pitchFamily="34" charset="0"/>
              </a:rPr>
              <a:t>D. The focus is on organization performance.</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640702" y="2986884"/>
            <a:ext cx="10472057" cy="2431435"/>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6-After defining "internal" and "external" customers, your organization is making a master-list of each type of customer before  initiating a major change process. Of the following, which is the  best next question to ask of staff?</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Who do you receive services from?</a:t>
            </a:r>
          </a:p>
          <a:p>
            <a:pPr lvl="1"/>
            <a:r>
              <a:rPr lang="en-GB" b="1" i="0" dirty="0" smtClean="0">
                <a:solidFill>
                  <a:srgbClr val="050505"/>
                </a:solidFill>
                <a:effectLst/>
                <a:latin typeface="Segoe UI Historic" panose="020B0502040204020203" pitchFamily="34" charset="0"/>
              </a:rPr>
              <a:t>B. Who in your work day do you serve?</a:t>
            </a:r>
          </a:p>
          <a:p>
            <a:pPr lvl="1"/>
            <a:r>
              <a:rPr lang="en-GB" b="1" i="0" dirty="0" smtClean="0">
                <a:solidFill>
                  <a:srgbClr val="050505"/>
                </a:solidFill>
                <a:effectLst/>
                <a:latin typeface="Segoe UI Historic" panose="020B0502040204020203" pitchFamily="34" charset="0"/>
              </a:rPr>
              <a:t>C. Which patients receive your services?</a:t>
            </a:r>
          </a:p>
          <a:p>
            <a:pPr lvl="1"/>
            <a:r>
              <a:rPr lang="en-GB" b="1" i="0" dirty="0" smtClean="0">
                <a:solidFill>
                  <a:srgbClr val="050505"/>
                </a:solidFill>
                <a:effectLst/>
                <a:latin typeface="Segoe UI Historic" panose="020B0502040204020203" pitchFamily="34" charset="0"/>
              </a:rPr>
              <a:t>D. How do you know a customer from a supplier?</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7259216" y="727788"/>
            <a:ext cx="4806674" cy="2165790"/>
          </a:xfrm>
          <a:prstGeom prst="rect">
            <a:avLst/>
          </a:prstGeom>
        </p:spPr>
      </p:pic>
      <p:pic>
        <p:nvPicPr>
          <p:cNvPr id="5" name="Picture 4"/>
          <p:cNvPicPr>
            <a:picLocks noChangeAspect="1"/>
          </p:cNvPicPr>
          <p:nvPr/>
        </p:nvPicPr>
        <p:blipFill>
          <a:blip r:embed="rId3"/>
          <a:stretch>
            <a:fillRect/>
          </a:stretch>
        </p:blipFill>
        <p:spPr>
          <a:xfrm>
            <a:off x="6464705" y="4179365"/>
            <a:ext cx="5601185" cy="1738207"/>
          </a:xfrm>
          <a:prstGeom prst="rect">
            <a:avLst/>
          </a:prstGeom>
        </p:spPr>
      </p:pic>
    </p:spTree>
    <p:extLst>
      <p:ext uri="{BB962C8B-B14F-4D97-AF65-F5344CB8AC3E}">
        <p14:creationId xmlns:p14="http://schemas.microsoft.com/office/powerpoint/2010/main" val="1736427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2750" y="360603"/>
            <a:ext cx="10490719"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7-Monitoring the specific organization and content requirements of a medical record system is a review of which focus?</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Outcome of care</a:t>
            </a:r>
          </a:p>
          <a:p>
            <a:pPr lvl="1"/>
            <a:r>
              <a:rPr lang="en-GB" b="1" i="0" dirty="0" smtClean="0">
                <a:solidFill>
                  <a:srgbClr val="050505"/>
                </a:solidFill>
                <a:effectLst/>
                <a:latin typeface="Segoe UI Historic" panose="020B0502040204020203" pitchFamily="34" charset="0"/>
              </a:rPr>
              <a:t>b. Process of care</a:t>
            </a:r>
          </a:p>
          <a:p>
            <a:pPr lvl="1"/>
            <a:r>
              <a:rPr lang="en-GB" b="1" i="0" dirty="0" smtClean="0">
                <a:solidFill>
                  <a:srgbClr val="050505"/>
                </a:solidFill>
                <a:effectLst/>
                <a:latin typeface="Segoe UI Historic" panose="020B0502040204020203" pitchFamily="34" charset="0"/>
              </a:rPr>
              <a:t>c. Structure of care</a:t>
            </a:r>
          </a:p>
          <a:p>
            <a:pPr lvl="1"/>
            <a:r>
              <a:rPr lang="en-GB" b="1" i="0" dirty="0" smtClean="0">
                <a:solidFill>
                  <a:srgbClr val="050505"/>
                </a:solidFill>
                <a:effectLst/>
                <a:latin typeface="Segoe UI Historic" panose="020B0502040204020203" pitchFamily="34" charset="0"/>
              </a:rPr>
              <a:t>d. Administration of care</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472750" y="3105263"/>
            <a:ext cx="11041225" cy="2431435"/>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8-In street Memorial hospital, a </a:t>
            </a:r>
            <a:r>
              <a:rPr lang="en-GB" sz="2000" b="1" i="0" dirty="0" err="1" smtClean="0">
                <a:solidFill>
                  <a:srgbClr val="FF0000"/>
                </a:solidFill>
                <a:effectLst/>
                <a:latin typeface="Segoe UI Historic" panose="020B0502040204020203" pitchFamily="34" charset="0"/>
              </a:rPr>
              <a:t>pt</a:t>
            </a:r>
            <a:r>
              <a:rPr lang="en-GB" sz="2000" b="1" i="0" dirty="0" smtClean="0">
                <a:solidFill>
                  <a:srgbClr val="FF0000"/>
                </a:solidFill>
                <a:effectLst/>
                <a:latin typeface="Segoe UI Historic" panose="020B0502040204020203" pitchFamily="34" charset="0"/>
              </a:rPr>
              <a:t> attending the diabetic clinic. developed foot infection, due to lack of proper personal foot hygiene,. the </a:t>
            </a:r>
            <a:r>
              <a:rPr lang="en-GB" sz="2000" b="1" i="0" dirty="0" err="1" smtClean="0">
                <a:solidFill>
                  <a:srgbClr val="FF0000"/>
                </a:solidFill>
                <a:effectLst/>
                <a:latin typeface="Segoe UI Historic" panose="020B0502040204020203" pitchFamily="34" charset="0"/>
              </a:rPr>
              <a:t>pt</a:t>
            </a:r>
            <a:r>
              <a:rPr lang="en-GB" sz="2000" b="1" i="0" dirty="0" smtClean="0">
                <a:solidFill>
                  <a:srgbClr val="FF0000"/>
                </a:solidFill>
                <a:effectLst/>
                <a:latin typeface="Segoe UI Historic" panose="020B0502040204020203" pitchFamily="34" charset="0"/>
              </a:rPr>
              <a:t> claimed that he was never informed of adequate foot care This is. considered a poor:</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Structure indicator.</a:t>
            </a:r>
          </a:p>
          <a:p>
            <a:pPr lvl="1"/>
            <a:r>
              <a:rPr lang="en-GB" b="1" i="0" dirty="0" smtClean="0">
                <a:solidFill>
                  <a:srgbClr val="050505"/>
                </a:solidFill>
                <a:effectLst/>
                <a:latin typeface="Segoe UI Historic" panose="020B0502040204020203" pitchFamily="34" charset="0"/>
              </a:rPr>
              <a:t>b. Outcome indicator.</a:t>
            </a:r>
          </a:p>
          <a:p>
            <a:pPr lvl="1"/>
            <a:r>
              <a:rPr lang="en-GB" b="1" i="0" dirty="0" smtClean="0">
                <a:solidFill>
                  <a:srgbClr val="050505"/>
                </a:solidFill>
                <a:effectLst/>
                <a:latin typeface="Segoe UI Historic" panose="020B0502040204020203" pitchFamily="34" charset="0"/>
              </a:rPr>
              <a:t>c. Process indicator.</a:t>
            </a:r>
          </a:p>
          <a:p>
            <a:pPr lvl="1"/>
            <a:r>
              <a:rPr lang="en-GB" b="1" i="0" dirty="0" smtClean="0">
                <a:solidFill>
                  <a:srgbClr val="050505"/>
                </a:solidFill>
                <a:effectLst/>
                <a:latin typeface="Segoe UI Historic" panose="020B0502040204020203" pitchFamily="34" charset="0"/>
              </a:rPr>
              <a:t>d. Benchmarking standard.</a:t>
            </a:r>
            <a:endParaRPr lang="en-GB" b="1" i="0" dirty="0">
              <a:solidFill>
                <a:srgbClr val="050505"/>
              </a:solidFill>
              <a:effectLst/>
              <a:latin typeface="Segoe UI Historic" panose="020B0502040204020203" pitchFamily="34" charset="0"/>
            </a:endParaRPr>
          </a:p>
        </p:txBody>
      </p:sp>
      <p:pic>
        <p:nvPicPr>
          <p:cNvPr id="5" name="Picture 4"/>
          <p:cNvPicPr>
            <a:picLocks noChangeAspect="1"/>
          </p:cNvPicPr>
          <p:nvPr/>
        </p:nvPicPr>
        <p:blipFill>
          <a:blip r:embed="rId2"/>
          <a:stretch>
            <a:fillRect/>
          </a:stretch>
        </p:blipFill>
        <p:spPr>
          <a:xfrm>
            <a:off x="4506686" y="4187230"/>
            <a:ext cx="7007289" cy="1719048"/>
          </a:xfrm>
          <a:prstGeom prst="rect">
            <a:avLst/>
          </a:prstGeom>
        </p:spPr>
      </p:pic>
      <p:pic>
        <p:nvPicPr>
          <p:cNvPr id="6" name="Picture 5"/>
          <p:cNvPicPr>
            <a:picLocks noChangeAspect="1"/>
          </p:cNvPicPr>
          <p:nvPr/>
        </p:nvPicPr>
        <p:blipFill>
          <a:blip r:embed="rId3"/>
          <a:stretch>
            <a:fillRect/>
          </a:stretch>
        </p:blipFill>
        <p:spPr>
          <a:xfrm>
            <a:off x="4506686" y="1026033"/>
            <a:ext cx="6865442" cy="1458228"/>
          </a:xfrm>
          <a:prstGeom prst="rect">
            <a:avLst/>
          </a:prstGeom>
        </p:spPr>
      </p:pic>
    </p:spTree>
    <p:extLst>
      <p:ext uri="{BB962C8B-B14F-4D97-AF65-F5344CB8AC3E}">
        <p14:creationId xmlns:p14="http://schemas.microsoft.com/office/powerpoint/2010/main" val="550248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735" y="864455"/>
            <a:ext cx="5732105" cy="1477328"/>
          </a:xfrm>
          <a:prstGeom prst="rect">
            <a:avLst/>
          </a:prstGeom>
        </p:spPr>
        <p:txBody>
          <a:bodyPr wrap="square">
            <a:spAutoFit/>
          </a:bodyPr>
          <a:lstStyle/>
          <a:p>
            <a:pPr lvl="1"/>
            <a:r>
              <a:rPr lang="en-GB" b="1" i="0" dirty="0" smtClean="0">
                <a:solidFill>
                  <a:srgbClr val="050505"/>
                </a:solidFill>
                <a:effectLst/>
                <a:latin typeface="Segoe UI Historic" panose="020B0502040204020203" pitchFamily="34" charset="0"/>
              </a:rPr>
              <a:t>A- </a:t>
            </a:r>
            <a:r>
              <a:rPr lang="en-GB" b="1" i="0" dirty="0" smtClean="0">
                <a:solidFill>
                  <a:srgbClr val="050505"/>
                </a:solidFill>
                <a:effectLst/>
                <a:latin typeface="Segoe UI Historic" panose="020B0502040204020203" pitchFamily="34" charset="0"/>
              </a:rPr>
              <a:t>associated with process failure </a:t>
            </a:r>
          </a:p>
          <a:p>
            <a:pPr lvl="1"/>
            <a:r>
              <a:rPr lang="en-GB" b="1" i="0" dirty="0" smtClean="0">
                <a:solidFill>
                  <a:srgbClr val="050505"/>
                </a:solidFill>
                <a:effectLst/>
                <a:latin typeface="Segoe UI Historic" panose="020B0502040204020203" pitchFamily="34" charset="0"/>
              </a:rPr>
              <a:t>B- Prevented by review of evidence based practice</a:t>
            </a:r>
          </a:p>
          <a:p>
            <a:pPr lvl="1"/>
            <a:r>
              <a:rPr lang="en-GB" b="1" i="0" dirty="0" smtClean="0">
                <a:solidFill>
                  <a:srgbClr val="050505"/>
                </a:solidFill>
                <a:effectLst/>
                <a:latin typeface="Segoe UI Historic" panose="020B0502040204020203" pitchFamily="34" charset="0"/>
              </a:rPr>
              <a:t>C- caused by gap between patients expectations and practice</a:t>
            </a:r>
          </a:p>
          <a:p>
            <a:pPr lvl="1"/>
            <a:r>
              <a:rPr lang="en-GB" b="1" i="0" dirty="0" smtClean="0">
                <a:solidFill>
                  <a:srgbClr val="050505"/>
                </a:solidFill>
                <a:effectLst/>
                <a:latin typeface="Segoe UI Historic" panose="020B0502040204020203" pitchFamily="34" charset="0"/>
              </a:rPr>
              <a:t>D- avoid by uniform practice</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528735" y="3354270"/>
            <a:ext cx="10459616" cy="2123658"/>
          </a:xfrm>
          <a:prstGeom prst="rect">
            <a:avLst/>
          </a:prstGeom>
        </p:spPr>
        <p:txBody>
          <a:bodyPr wrap="square">
            <a:spAutoFit/>
          </a:bodyPr>
          <a:lstStyle/>
          <a:p>
            <a:r>
              <a:rPr lang="en-GB" sz="2000" b="1" dirty="0" smtClean="0">
                <a:solidFill>
                  <a:srgbClr val="FF0000"/>
                </a:solidFill>
                <a:latin typeface="Segoe UI Historic" panose="020B0502040204020203" pitchFamily="34" charset="0"/>
              </a:rPr>
              <a:t>10</a:t>
            </a:r>
            <a:r>
              <a:rPr lang="en-GB" sz="2000" b="1" i="0" dirty="0" smtClean="0">
                <a:solidFill>
                  <a:srgbClr val="FF0000"/>
                </a:solidFill>
                <a:effectLst/>
                <a:latin typeface="Segoe UI Historic" panose="020B0502040204020203" pitchFamily="34" charset="0"/>
              </a:rPr>
              <a:t>- Which of the following best describes the successful outcome of the quality improvement process?</a:t>
            </a:r>
          </a:p>
          <a:p>
            <a:endParaRPr lang="en-GB" sz="2000" b="1" i="0" dirty="0" smtClean="0">
              <a:solidFill>
                <a:srgbClr val="FF0000"/>
              </a:solidFill>
              <a:effectLst/>
              <a:latin typeface="Segoe UI Historic" panose="020B0502040204020203" pitchFamily="34" charset="0"/>
            </a:endParaRPr>
          </a:p>
          <a:p>
            <a:r>
              <a:rPr lang="en-GB" b="1" i="0" dirty="0" smtClean="0">
                <a:solidFill>
                  <a:srgbClr val="050505"/>
                </a:solidFill>
                <a:effectLst/>
                <a:latin typeface="Segoe UI Historic" panose="020B0502040204020203" pitchFamily="34" charset="0"/>
              </a:rPr>
              <a:t>A. Customer satisfaction</a:t>
            </a:r>
          </a:p>
          <a:p>
            <a:r>
              <a:rPr lang="en-GB" b="1" i="0" dirty="0" smtClean="0">
                <a:solidFill>
                  <a:srgbClr val="050505"/>
                </a:solidFill>
                <a:effectLst/>
                <a:latin typeface="Segoe UI Historic" panose="020B0502040204020203" pitchFamily="34" charset="0"/>
              </a:rPr>
              <a:t>B. Enhanced communication</a:t>
            </a:r>
          </a:p>
          <a:p>
            <a:r>
              <a:rPr lang="en-GB" b="1" i="0" dirty="0" smtClean="0">
                <a:solidFill>
                  <a:srgbClr val="050505"/>
                </a:solidFill>
                <a:effectLst/>
                <a:latin typeface="Segoe UI Historic" panose="020B0502040204020203" pitchFamily="34" charset="0"/>
              </a:rPr>
              <a:t>C. Employee empowerment</a:t>
            </a:r>
          </a:p>
          <a:p>
            <a:r>
              <a:rPr lang="en-GB" b="1" i="0" dirty="0" smtClean="0">
                <a:solidFill>
                  <a:srgbClr val="050505"/>
                </a:solidFill>
                <a:effectLst/>
                <a:latin typeface="Segoe UI Historic" panose="020B0502040204020203" pitchFamily="34" charset="0"/>
              </a:rPr>
              <a:t>D. Improved statistical data</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6335485" y="751572"/>
            <a:ext cx="5766318" cy="2438581"/>
          </a:xfrm>
          <a:prstGeom prst="rect">
            <a:avLst/>
          </a:prstGeom>
        </p:spPr>
      </p:pic>
      <p:sp>
        <p:nvSpPr>
          <p:cNvPr id="5" name="Rectangle 4"/>
          <p:cNvSpPr/>
          <p:nvPr/>
        </p:nvSpPr>
        <p:spPr>
          <a:xfrm>
            <a:off x="528735" y="382240"/>
            <a:ext cx="8167396" cy="369332"/>
          </a:xfrm>
          <a:prstGeom prst="rect">
            <a:avLst/>
          </a:prstGeom>
        </p:spPr>
        <p:txBody>
          <a:bodyPr wrap="square">
            <a:spAutoFit/>
          </a:bodyPr>
          <a:lstStyle/>
          <a:p>
            <a:r>
              <a:rPr lang="en-GB" b="1" dirty="0">
                <a:solidFill>
                  <a:srgbClr val="FF0000"/>
                </a:solidFill>
                <a:latin typeface="Segoe UI Historic" panose="020B0502040204020203" pitchFamily="34" charset="0"/>
              </a:rPr>
              <a:t>9-Which of the following is true regarding medication errors:-</a:t>
            </a:r>
          </a:p>
        </p:txBody>
      </p:sp>
      <p:pic>
        <p:nvPicPr>
          <p:cNvPr id="6" name="Picture 5"/>
          <p:cNvPicPr>
            <a:picLocks noChangeAspect="1"/>
          </p:cNvPicPr>
          <p:nvPr/>
        </p:nvPicPr>
        <p:blipFill>
          <a:blip r:embed="rId3"/>
          <a:stretch>
            <a:fillRect/>
          </a:stretch>
        </p:blipFill>
        <p:spPr>
          <a:xfrm>
            <a:off x="6219416" y="4132975"/>
            <a:ext cx="5882387" cy="1623012"/>
          </a:xfrm>
          <a:prstGeom prst="rect">
            <a:avLst/>
          </a:prstGeom>
        </p:spPr>
      </p:pic>
    </p:spTree>
    <p:extLst>
      <p:ext uri="{BB962C8B-B14F-4D97-AF65-F5344CB8AC3E}">
        <p14:creationId xmlns:p14="http://schemas.microsoft.com/office/powerpoint/2010/main" val="18941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758" y="402877"/>
            <a:ext cx="7812833" cy="1538883"/>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11-The most important external customer in hospital is:</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Supplier</a:t>
            </a:r>
          </a:p>
          <a:p>
            <a:pPr lvl="1"/>
            <a:r>
              <a:rPr lang="en-GB" b="1" i="0" dirty="0" smtClean="0">
                <a:solidFill>
                  <a:srgbClr val="050505"/>
                </a:solidFill>
                <a:effectLst/>
                <a:latin typeface="Segoe UI Historic" panose="020B0502040204020203" pitchFamily="34" charset="0"/>
              </a:rPr>
              <a:t>B- Patients </a:t>
            </a:r>
          </a:p>
          <a:p>
            <a:pPr lvl="1"/>
            <a:r>
              <a:rPr lang="en-GB" b="1" i="0" dirty="0" smtClean="0">
                <a:solidFill>
                  <a:srgbClr val="050505"/>
                </a:solidFill>
                <a:effectLst/>
                <a:latin typeface="Segoe UI Historic" panose="020B0502040204020203" pitchFamily="34" charset="0"/>
              </a:rPr>
              <a:t>C- Employees</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444758" y="2926522"/>
            <a:ext cx="11162524"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12-The performance indicator, “Total unscheduled inpatient admissions following ambulatory procedure (within 48 hours)” is a measure of:</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structure.</a:t>
            </a:r>
          </a:p>
          <a:p>
            <a:pPr lvl="1"/>
            <a:r>
              <a:rPr lang="en-GB" b="1" i="0" dirty="0" smtClean="0">
                <a:solidFill>
                  <a:srgbClr val="050505"/>
                </a:solidFill>
                <a:effectLst/>
                <a:latin typeface="Segoe UI Historic" panose="020B0502040204020203" pitchFamily="34" charset="0"/>
              </a:rPr>
              <a:t>b. process.</a:t>
            </a:r>
          </a:p>
          <a:p>
            <a:pPr lvl="1"/>
            <a:r>
              <a:rPr lang="en-GB" b="1" i="0" dirty="0" smtClean="0">
                <a:solidFill>
                  <a:srgbClr val="050505"/>
                </a:solidFill>
                <a:effectLst/>
                <a:latin typeface="Segoe UI Historic" panose="020B0502040204020203" pitchFamily="34" charset="0"/>
              </a:rPr>
              <a:t>c. outcome.</a:t>
            </a:r>
          </a:p>
          <a:p>
            <a:pPr lvl="1"/>
            <a:r>
              <a:rPr lang="en-GB" b="1" i="0" dirty="0" smtClean="0">
                <a:solidFill>
                  <a:srgbClr val="050505"/>
                </a:solidFill>
                <a:effectLst/>
                <a:latin typeface="Segoe UI Historic" panose="020B0502040204020203" pitchFamily="34" charset="0"/>
              </a:rPr>
              <a:t>d. process and outcome</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4714440" y="3895045"/>
            <a:ext cx="6780874" cy="1442065"/>
          </a:xfrm>
          <a:prstGeom prst="rect">
            <a:avLst/>
          </a:prstGeom>
        </p:spPr>
      </p:pic>
    </p:spTree>
    <p:extLst>
      <p:ext uri="{BB962C8B-B14F-4D97-AF65-F5344CB8AC3E}">
        <p14:creationId xmlns:p14="http://schemas.microsoft.com/office/powerpoint/2010/main" val="4245550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686" y="492691"/>
            <a:ext cx="8596604" cy="1815882"/>
          </a:xfrm>
          <a:prstGeom prst="rect">
            <a:avLst/>
          </a:prstGeom>
        </p:spPr>
        <p:txBody>
          <a:bodyPr wrap="square">
            <a:spAutoFit/>
          </a:bodyPr>
          <a:lstStyle/>
          <a:p>
            <a:r>
              <a:rPr lang="en-GB" sz="2000" b="1" dirty="0" smtClean="0">
                <a:solidFill>
                  <a:srgbClr val="FF0000"/>
                </a:solidFill>
                <a:latin typeface="Segoe UI Historic" panose="020B0502040204020203" pitchFamily="34" charset="0"/>
              </a:rPr>
              <a:t>13</a:t>
            </a:r>
            <a:r>
              <a:rPr lang="en-GB" sz="2000" b="1" i="0" dirty="0" smtClean="0">
                <a:solidFill>
                  <a:srgbClr val="FF0000"/>
                </a:solidFill>
                <a:effectLst/>
                <a:latin typeface="Segoe UI Historic" panose="020B0502040204020203" pitchFamily="34" charset="0"/>
              </a:rPr>
              <a:t>- Total quality management philosophy assumes that:</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most problems with service delivery result from systems difficulties</a:t>
            </a:r>
          </a:p>
          <a:p>
            <a:pPr lvl="1"/>
            <a:r>
              <a:rPr lang="en-GB" b="1" i="0" dirty="0" smtClean="0">
                <a:solidFill>
                  <a:srgbClr val="050505"/>
                </a:solidFill>
                <a:effectLst/>
                <a:latin typeface="Segoe UI Historic" panose="020B0502040204020203" pitchFamily="34" charset="0"/>
              </a:rPr>
              <a:t>B. frequent inspection is necessary to improve quality.</a:t>
            </a:r>
          </a:p>
          <a:p>
            <a:pPr lvl="1"/>
            <a:r>
              <a:rPr lang="en-GB" b="1" i="0" dirty="0" smtClean="0">
                <a:solidFill>
                  <a:srgbClr val="050505"/>
                </a:solidFill>
                <a:effectLst/>
                <a:latin typeface="Segoe UI Historic" panose="020B0502040204020203" pitchFamily="34" charset="0"/>
              </a:rPr>
              <a:t>C. most problems with service delivery result from difficulties with individuals.</a:t>
            </a:r>
          </a:p>
          <a:p>
            <a:pPr lvl="1"/>
            <a:r>
              <a:rPr lang="en-GB" b="1" i="0" dirty="0" smtClean="0">
                <a:solidFill>
                  <a:srgbClr val="050505"/>
                </a:solidFill>
                <a:effectLst/>
                <a:latin typeface="Segoe UI Historic" panose="020B0502040204020203" pitchFamily="34" charset="0"/>
              </a:rPr>
              <a:t>D. top management leadership in quality activities disenfranchises employees.</a:t>
            </a:r>
            <a:endParaRPr lang="en-GB" b="1" i="0" dirty="0">
              <a:solidFill>
                <a:srgbClr val="050505"/>
              </a:solidFill>
              <a:effectLst/>
              <a:latin typeface="Segoe UI Historic" panose="020B0502040204020203" pitchFamily="34" charset="0"/>
            </a:endParaRPr>
          </a:p>
        </p:txBody>
      </p:sp>
      <p:sp>
        <p:nvSpPr>
          <p:cNvPr id="3" name="Rectangle 2"/>
          <p:cNvSpPr/>
          <p:nvPr/>
        </p:nvSpPr>
        <p:spPr>
          <a:xfrm>
            <a:off x="696686" y="3103803"/>
            <a:ext cx="10285445" cy="2123658"/>
          </a:xfrm>
          <a:prstGeom prst="rect">
            <a:avLst/>
          </a:prstGeom>
        </p:spPr>
        <p:txBody>
          <a:bodyPr wrap="square">
            <a:spAutoFit/>
          </a:bodyPr>
          <a:lstStyle/>
          <a:p>
            <a:r>
              <a:rPr lang="en-GB" sz="2000" b="1" i="0" dirty="0" smtClean="0">
                <a:solidFill>
                  <a:srgbClr val="FF0000"/>
                </a:solidFill>
                <a:effectLst/>
                <a:latin typeface="Segoe UI Historic" panose="020B0502040204020203" pitchFamily="34" charset="0"/>
              </a:rPr>
              <a:t>14-Measuring the time it takes a nurse to perform a procedure addresses which of the following aspects of care?</a:t>
            </a:r>
          </a:p>
          <a:p>
            <a:endParaRPr lang="en-GB" sz="2000" b="1" i="0" dirty="0" smtClean="0">
              <a:solidFill>
                <a:srgbClr val="FF0000"/>
              </a:solidFill>
              <a:effectLst/>
              <a:latin typeface="Segoe UI Historic" panose="020B0502040204020203" pitchFamily="34" charset="0"/>
            </a:endParaRPr>
          </a:p>
          <a:p>
            <a:pPr lvl="1"/>
            <a:r>
              <a:rPr lang="en-GB" b="1" i="0" dirty="0" smtClean="0">
                <a:solidFill>
                  <a:srgbClr val="050505"/>
                </a:solidFill>
                <a:effectLst/>
                <a:latin typeface="Segoe UI Historic" panose="020B0502040204020203" pitchFamily="34" charset="0"/>
              </a:rPr>
              <a:t>A. monitoring</a:t>
            </a:r>
          </a:p>
          <a:p>
            <a:pPr lvl="1"/>
            <a:r>
              <a:rPr lang="en-GB" b="1" i="0" dirty="0" smtClean="0">
                <a:solidFill>
                  <a:srgbClr val="050505"/>
                </a:solidFill>
                <a:effectLst/>
                <a:latin typeface="Segoe UI Historic" panose="020B0502040204020203" pitchFamily="34" charset="0"/>
              </a:rPr>
              <a:t>B</a:t>
            </a:r>
            <a:r>
              <a:rPr lang="en-GB" b="1" i="0" dirty="0" smtClean="0">
                <a:solidFill>
                  <a:srgbClr val="FF0000"/>
                </a:solidFill>
                <a:effectLst/>
                <a:latin typeface="Segoe UI Historic" panose="020B0502040204020203" pitchFamily="34" charset="0"/>
              </a:rPr>
              <a:t>. process</a:t>
            </a:r>
          </a:p>
          <a:p>
            <a:pPr lvl="1"/>
            <a:r>
              <a:rPr lang="en-GB" b="1" i="0" dirty="0" smtClean="0">
                <a:solidFill>
                  <a:srgbClr val="050505"/>
                </a:solidFill>
                <a:effectLst/>
                <a:latin typeface="Segoe UI Historic" panose="020B0502040204020203" pitchFamily="34" charset="0"/>
              </a:rPr>
              <a:t>C. outcome</a:t>
            </a:r>
          </a:p>
          <a:p>
            <a:pPr lvl="1"/>
            <a:r>
              <a:rPr lang="en-GB" b="1" i="0" dirty="0" smtClean="0">
                <a:solidFill>
                  <a:srgbClr val="050505"/>
                </a:solidFill>
                <a:effectLst/>
                <a:latin typeface="Segoe UI Historic" panose="020B0502040204020203" pitchFamily="34" charset="0"/>
              </a:rPr>
              <a:t>D. structure</a:t>
            </a:r>
            <a:endParaRPr lang="en-GB" b="1" i="0" dirty="0">
              <a:solidFill>
                <a:srgbClr val="050505"/>
              </a:solidFill>
              <a:effectLst/>
              <a:latin typeface="Segoe UI Historic" panose="020B0502040204020203" pitchFamily="34" charset="0"/>
            </a:endParaRPr>
          </a:p>
        </p:txBody>
      </p:sp>
      <p:pic>
        <p:nvPicPr>
          <p:cNvPr id="4" name="Picture 3"/>
          <p:cNvPicPr>
            <a:picLocks noChangeAspect="1"/>
          </p:cNvPicPr>
          <p:nvPr/>
        </p:nvPicPr>
        <p:blipFill>
          <a:blip r:embed="rId2"/>
          <a:stretch>
            <a:fillRect/>
          </a:stretch>
        </p:blipFill>
        <p:spPr>
          <a:xfrm>
            <a:off x="4134032" y="3979383"/>
            <a:ext cx="6764124" cy="1805597"/>
          </a:xfrm>
          <a:prstGeom prst="rect">
            <a:avLst/>
          </a:prstGeom>
        </p:spPr>
      </p:pic>
    </p:spTree>
    <p:extLst>
      <p:ext uri="{BB962C8B-B14F-4D97-AF65-F5344CB8AC3E}">
        <p14:creationId xmlns:p14="http://schemas.microsoft.com/office/powerpoint/2010/main" val="404945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735" y="348353"/>
            <a:ext cx="10397412" cy="1815882"/>
          </a:xfrm>
          <a:prstGeom prst="rect">
            <a:avLst/>
          </a:prstGeom>
        </p:spPr>
        <p:txBody>
          <a:bodyPr wrap="square">
            <a:spAutoFit/>
          </a:bodyPr>
          <a:lstStyle/>
          <a:p>
            <a:r>
              <a:rPr lang="en-GB" sz="2000" b="1" i="0" dirty="0" smtClean="0">
                <a:solidFill>
                  <a:srgbClr val="FF0000"/>
                </a:solidFill>
                <a:effectLst/>
                <a:latin typeface="inherit"/>
              </a:rPr>
              <a:t>15-Common cause variation is:</a:t>
            </a:r>
          </a:p>
          <a:p>
            <a:endParaRPr lang="en-GB" sz="2000" b="1" i="0" dirty="0" smtClean="0">
              <a:solidFill>
                <a:srgbClr val="FF0000"/>
              </a:solidFill>
              <a:effectLst/>
              <a:latin typeface="inherit"/>
            </a:endParaRPr>
          </a:p>
          <a:p>
            <a:pPr lvl="1"/>
            <a:r>
              <a:rPr lang="en-GB" b="1" i="0" dirty="0" smtClean="0">
                <a:solidFill>
                  <a:srgbClr val="050505"/>
                </a:solidFill>
                <a:effectLst/>
                <a:latin typeface="inherit"/>
              </a:rPr>
              <a:t>a. An intrinsic, inliers, unpredictable, chronic variation.</a:t>
            </a:r>
          </a:p>
          <a:p>
            <a:pPr lvl="1"/>
            <a:r>
              <a:rPr lang="en-GB" b="1" i="0" dirty="0" smtClean="0">
                <a:solidFill>
                  <a:srgbClr val="050505"/>
                </a:solidFill>
                <a:effectLst/>
                <a:latin typeface="inherit"/>
              </a:rPr>
              <a:t>b. The responsibility of the process owners .</a:t>
            </a:r>
          </a:p>
          <a:p>
            <a:pPr lvl="1"/>
            <a:r>
              <a:rPr lang="en-GB" b="1" i="0" dirty="0" smtClean="0">
                <a:solidFill>
                  <a:srgbClr val="050505"/>
                </a:solidFill>
                <a:effectLst/>
                <a:latin typeface="inherit"/>
              </a:rPr>
              <a:t>c. Correctable by top management and the team </a:t>
            </a:r>
          </a:p>
          <a:p>
            <a:pPr lvl="1"/>
            <a:r>
              <a:rPr lang="en-GB" b="1" i="0" dirty="0" smtClean="0">
                <a:solidFill>
                  <a:srgbClr val="050505"/>
                </a:solidFill>
                <a:effectLst/>
                <a:latin typeface="inherit"/>
              </a:rPr>
              <a:t>d. An intrinsic, outlier, unpredictable, acute variation.</a:t>
            </a:r>
            <a:endParaRPr lang="en-GB" b="1" i="0" dirty="0">
              <a:solidFill>
                <a:srgbClr val="050505"/>
              </a:solidFill>
              <a:effectLst/>
              <a:latin typeface="inherit"/>
            </a:endParaRPr>
          </a:p>
        </p:txBody>
      </p:sp>
      <p:pic>
        <p:nvPicPr>
          <p:cNvPr id="4" name="Picture 3"/>
          <p:cNvPicPr>
            <a:picLocks noChangeAspect="1"/>
          </p:cNvPicPr>
          <p:nvPr/>
        </p:nvPicPr>
        <p:blipFill>
          <a:blip r:embed="rId2"/>
          <a:stretch>
            <a:fillRect/>
          </a:stretch>
        </p:blipFill>
        <p:spPr>
          <a:xfrm>
            <a:off x="2155372" y="2257541"/>
            <a:ext cx="7800391" cy="3891332"/>
          </a:xfrm>
          <a:prstGeom prst="rect">
            <a:avLst/>
          </a:prstGeom>
        </p:spPr>
      </p:pic>
    </p:spTree>
    <p:extLst>
      <p:ext uri="{BB962C8B-B14F-4D97-AF65-F5344CB8AC3E}">
        <p14:creationId xmlns:p14="http://schemas.microsoft.com/office/powerpoint/2010/main" val="3505176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4718" y="401217"/>
            <a:ext cx="10444065" cy="1815882"/>
          </a:xfrm>
          <a:prstGeom prst="rect">
            <a:avLst/>
          </a:prstGeom>
        </p:spPr>
        <p:txBody>
          <a:bodyPr wrap="square">
            <a:spAutoFit/>
          </a:bodyPr>
          <a:lstStyle/>
          <a:p>
            <a:r>
              <a:rPr lang="en-GB" sz="2000" b="1" i="0" dirty="0" smtClean="0">
                <a:solidFill>
                  <a:srgbClr val="FF0000"/>
                </a:solidFill>
                <a:effectLst/>
                <a:latin typeface="inherit"/>
              </a:rPr>
              <a:t>16-In special cause of variation, the source of variation is:</a:t>
            </a:r>
          </a:p>
          <a:p>
            <a:endParaRPr lang="en-GB" sz="2000" b="1" i="0" dirty="0" smtClean="0">
              <a:solidFill>
                <a:srgbClr val="FF0000"/>
              </a:solidFill>
              <a:effectLst/>
              <a:latin typeface="inherit"/>
            </a:endParaRPr>
          </a:p>
          <a:p>
            <a:pPr lvl="1"/>
            <a:r>
              <a:rPr lang="en-GB" b="1" i="0" dirty="0" smtClean="0">
                <a:solidFill>
                  <a:srgbClr val="050505"/>
                </a:solidFill>
                <a:effectLst/>
                <a:latin typeface="inherit"/>
              </a:rPr>
              <a:t>A-Intermittent, unpredictable, chronic , extrinsic and assignable.</a:t>
            </a:r>
          </a:p>
          <a:p>
            <a:pPr lvl="1"/>
            <a:r>
              <a:rPr lang="en-GB" b="1" i="0" dirty="0" smtClean="0">
                <a:solidFill>
                  <a:srgbClr val="050505"/>
                </a:solidFill>
                <a:effectLst/>
                <a:latin typeface="inherit"/>
              </a:rPr>
              <a:t>B-Intermittent, unpredictable, unstable, extrinsic and assignable</a:t>
            </a:r>
          </a:p>
          <a:p>
            <a:pPr lvl="1"/>
            <a:r>
              <a:rPr lang="en-GB" b="1" i="0" dirty="0" smtClean="0">
                <a:solidFill>
                  <a:srgbClr val="050505"/>
                </a:solidFill>
                <a:effectLst/>
                <a:latin typeface="inherit"/>
              </a:rPr>
              <a:t>C-Intermittent, inliers, unstable, extrinsic and assignable.</a:t>
            </a:r>
          </a:p>
          <a:p>
            <a:pPr lvl="1"/>
            <a:r>
              <a:rPr lang="en-GB" b="1" i="0" dirty="0" smtClean="0">
                <a:solidFill>
                  <a:srgbClr val="050505"/>
                </a:solidFill>
                <a:effectLst/>
                <a:latin typeface="inherit"/>
              </a:rPr>
              <a:t>D-Intermittent, unpredictable, unstable, and intrinsic and assignable</a:t>
            </a:r>
            <a:endParaRPr lang="en-GB" b="1" i="0" dirty="0">
              <a:solidFill>
                <a:srgbClr val="050505"/>
              </a:solidFill>
              <a:effectLst/>
              <a:latin typeface="inherit"/>
            </a:endParaRPr>
          </a:p>
        </p:txBody>
      </p:sp>
      <p:pic>
        <p:nvPicPr>
          <p:cNvPr id="5" name="Picture 4"/>
          <p:cNvPicPr>
            <a:picLocks noChangeAspect="1"/>
          </p:cNvPicPr>
          <p:nvPr/>
        </p:nvPicPr>
        <p:blipFill>
          <a:blip r:embed="rId2"/>
          <a:stretch>
            <a:fillRect/>
          </a:stretch>
        </p:blipFill>
        <p:spPr>
          <a:xfrm>
            <a:off x="2006082" y="2501525"/>
            <a:ext cx="8220269" cy="3432744"/>
          </a:xfrm>
          <a:prstGeom prst="rect">
            <a:avLst/>
          </a:prstGeom>
        </p:spPr>
      </p:pic>
    </p:spTree>
    <p:extLst>
      <p:ext uri="{BB962C8B-B14F-4D97-AF65-F5344CB8AC3E}">
        <p14:creationId xmlns:p14="http://schemas.microsoft.com/office/powerpoint/2010/main" val="373967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1384</Words>
  <Application>Microsoft Office PowerPoint</Application>
  <PresentationFormat>Widescreen</PresentationFormat>
  <Paragraphs>194</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inherit</vt:lpstr>
      <vt:lpstr>Segoe UI Historic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mohamed.eldeeb8989@gmail.com</dc:creator>
  <cp:lastModifiedBy>mohamed.eldeeb8989@gmail.com</cp:lastModifiedBy>
  <cp:revision>13</cp:revision>
  <dcterms:created xsi:type="dcterms:W3CDTF">2023-09-15T07:18:08Z</dcterms:created>
  <dcterms:modified xsi:type="dcterms:W3CDTF">2024-01-09T15:47:51Z</dcterms:modified>
</cp:coreProperties>
</file>