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55" r:id="rId1"/>
  </p:sldMasterIdLst>
  <p:notesMasterIdLst>
    <p:notesMasterId r:id="rId26"/>
  </p:notesMasterIdLst>
  <p:handoutMasterIdLst>
    <p:handoutMasterId r:id="rId27"/>
  </p:handoutMasterIdLst>
  <p:sldIdLst>
    <p:sldId id="1289" r:id="rId2"/>
    <p:sldId id="1305" r:id="rId3"/>
    <p:sldId id="1324" r:id="rId4"/>
    <p:sldId id="1359" r:id="rId5"/>
    <p:sldId id="1341" r:id="rId6"/>
    <p:sldId id="1357" r:id="rId7"/>
    <p:sldId id="1351" r:id="rId8"/>
    <p:sldId id="1332" r:id="rId9"/>
    <p:sldId id="1345" r:id="rId10"/>
    <p:sldId id="1349" r:id="rId11"/>
    <p:sldId id="1352" r:id="rId12"/>
    <p:sldId id="1342" r:id="rId13"/>
    <p:sldId id="1346" r:id="rId14"/>
    <p:sldId id="1350" r:id="rId15"/>
    <p:sldId id="1353" r:id="rId16"/>
    <p:sldId id="1343" r:id="rId17"/>
    <p:sldId id="1347" r:id="rId18"/>
    <p:sldId id="1354" r:id="rId19"/>
    <p:sldId id="1355" r:id="rId20"/>
    <p:sldId id="1344" r:id="rId21"/>
    <p:sldId id="1348" r:id="rId22"/>
    <p:sldId id="1356" r:id="rId23"/>
    <p:sldId id="1362" r:id="rId24"/>
    <p:sldId id="1360" r:id="rId25"/>
  </p:sldIdLst>
  <p:sldSz cx="9902825" cy="6858000"/>
  <p:notesSz cx="6997700" cy="9283700"/>
  <p:custDataLst>
    <p:tags r:id="rId28"/>
  </p:custDataLst>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7B12ACEC-4AA5-4794-BB2B-664597B91FE5}">
          <p14:sldIdLst>
            <p14:sldId id="1289"/>
            <p14:sldId id="1305"/>
          </p14:sldIdLst>
        </p14:section>
        <p14:section name="Untitled Section" id="{9B067D0F-3394-461E-830A-D6F614AD7864}">
          <p14:sldIdLst>
            <p14:sldId id="1324"/>
            <p14:sldId id="1359"/>
            <p14:sldId id="1341"/>
            <p14:sldId id="1357"/>
            <p14:sldId id="1351"/>
            <p14:sldId id="1332"/>
            <p14:sldId id="1345"/>
            <p14:sldId id="1349"/>
            <p14:sldId id="1352"/>
            <p14:sldId id="1342"/>
            <p14:sldId id="1346"/>
            <p14:sldId id="1350"/>
            <p14:sldId id="1353"/>
            <p14:sldId id="1343"/>
            <p14:sldId id="1347"/>
            <p14:sldId id="1354"/>
            <p14:sldId id="1355"/>
            <p14:sldId id="1344"/>
            <p14:sldId id="1348"/>
            <p14:sldId id="1356"/>
            <p14:sldId id="1362"/>
            <p14:sldId id="1360"/>
          </p14:sldIdLst>
        </p14:section>
      </p14:sectionLst>
    </p:ext>
    <p:ext uri="{EFAFB233-063F-42B5-8137-9DF3F51BA10A}">
      <p15:sldGuideLst xmlns:p15="http://schemas.microsoft.com/office/powerpoint/2012/main">
        <p15:guide id="1" orient="horz" pos="2085">
          <p15:clr>
            <a:srgbClr val="A4A3A4"/>
          </p15:clr>
        </p15:guide>
        <p15:guide id="2" orient="horz" pos="3429">
          <p15:clr>
            <a:srgbClr val="A4A3A4"/>
          </p15:clr>
        </p15:guide>
        <p15:guide id="3" orient="horz" pos="201">
          <p15:clr>
            <a:srgbClr val="A4A3A4"/>
          </p15:clr>
        </p15:guide>
        <p15:guide id="4" pos="11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7249"/>
    <a:srgbClr val="CCFFCC"/>
    <a:srgbClr val="0066CC"/>
    <a:srgbClr val="339966"/>
    <a:srgbClr val="009999"/>
    <a:srgbClr val="CCFFFF"/>
    <a:srgbClr val="016666"/>
    <a:srgbClr val="006666"/>
    <a:srgbClr val="333399"/>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133" autoAdjust="0"/>
  </p:normalViewPr>
  <p:slideViewPr>
    <p:cSldViewPr snapToGrid="0" snapToObjects="1">
      <p:cViewPr varScale="1">
        <p:scale>
          <a:sx n="80" d="100"/>
          <a:sy n="80" d="100"/>
        </p:scale>
        <p:origin x="1493" y="58"/>
      </p:cViewPr>
      <p:guideLst>
        <p:guide orient="horz" pos="2085"/>
        <p:guide orient="horz" pos="3429"/>
        <p:guide orient="horz" pos="201"/>
        <p:guide pos="110"/>
      </p:guideLst>
    </p:cSldViewPr>
  </p:slideViewPr>
  <p:outlineViewPr>
    <p:cViewPr>
      <p:scale>
        <a:sx n="33" d="100"/>
        <a:sy n="33" d="100"/>
      </p:scale>
      <p:origin x="0" y="-1336"/>
    </p:cViewPr>
  </p:outlineViewPr>
  <p:notesTextViewPr>
    <p:cViewPr>
      <p:scale>
        <a:sx n="100" d="100"/>
        <a:sy n="100" d="100"/>
      </p:scale>
      <p:origin x="0" y="0"/>
    </p:cViewPr>
  </p:notesTextViewPr>
  <p:sorterViewPr>
    <p:cViewPr varScale="1">
      <p:scale>
        <a:sx n="1" d="1"/>
        <a:sy n="1" d="1"/>
      </p:scale>
      <p:origin x="0" y="-1500"/>
    </p:cViewPr>
  </p:sorterViewPr>
  <p:notesViewPr>
    <p:cSldViewPr snapToGrid="0" snapToObjects="1">
      <p:cViewPr varScale="1">
        <p:scale>
          <a:sx n="79" d="100"/>
          <a:sy n="79" d="100"/>
        </p:scale>
        <p:origin x="-2010" y="-84"/>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sldNum" sz="quarter" idx="3"/>
          </p:nvPr>
        </p:nvSpPr>
        <p:spPr bwMode="auto">
          <a:xfrm>
            <a:off x="6573838" y="9090025"/>
            <a:ext cx="379412" cy="153988"/>
          </a:xfrm>
          <a:prstGeom prst="rect">
            <a:avLst/>
          </a:prstGeom>
          <a:noFill/>
          <a:ln w="12700">
            <a:noFill/>
            <a:miter lim="800000"/>
            <a:headEnd/>
            <a:tailEnd/>
          </a:ln>
          <a:effectLst/>
        </p:spPr>
        <p:txBody>
          <a:bodyPr vert="horz" wrap="none" lIns="0" tIns="0" rIns="0" bIns="0" numCol="1" anchor="b" anchorCtr="0" compatLnSpc="1">
            <a:prstTxWarp prst="textNoShape">
              <a:avLst/>
            </a:prstTxWarp>
          </a:bodyPr>
          <a:lstStyle>
            <a:lvl1pPr algn="r" defTabSz="911225" eaLnBrk="0" hangingPunct="0">
              <a:spcBef>
                <a:spcPct val="0"/>
              </a:spcBef>
              <a:buClrTx/>
              <a:buFontTx/>
              <a:buNone/>
              <a:defRPr sz="800">
                <a:latin typeface="Arial" pitchFamily="34" charset="0"/>
                <a:cs typeface="+mn-cs"/>
              </a:defRPr>
            </a:lvl1pPr>
          </a:lstStyle>
          <a:p>
            <a:pPr>
              <a:defRPr/>
            </a:pPr>
            <a:fld id="{AEED8D8D-9F57-4626-819B-78D192BF4A72}" type="slidenum">
              <a:rPr lang="ar-SA" b="1">
                <a:latin typeface="AtrissiGhad Bold" charset="0"/>
                <a:cs typeface="AtrissiGhad Bold" charset="0"/>
              </a:rPr>
              <a:pPr>
                <a:defRPr/>
              </a:pPr>
              <a:t>‹#›</a:t>
            </a:fld>
            <a:endParaRPr lang="en-US" b="1" dirty="0">
              <a:latin typeface="AtrissiGhad Bold" charset="0"/>
            </a:endParaRPr>
          </a:p>
        </p:txBody>
      </p:sp>
    </p:spTree>
    <p:extLst>
      <p:ext uri="{BB962C8B-B14F-4D97-AF65-F5344CB8AC3E}">
        <p14:creationId xmlns:p14="http://schemas.microsoft.com/office/powerpoint/2010/main" val="1675070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611188" y="4413250"/>
            <a:ext cx="5726112" cy="4578350"/>
          </a:xfrm>
          <a:prstGeom prst="rect">
            <a:avLst/>
          </a:prstGeom>
          <a:noFill/>
          <a:ln w="12700">
            <a:noFill/>
            <a:miter lim="800000"/>
            <a:headEnd/>
            <a:tailEnd/>
          </a:ln>
          <a:effectLst/>
        </p:spPr>
        <p:txBody>
          <a:bodyPr vert="horz" wrap="square" lIns="91441" tIns="44917" rIns="91441" bIns="44917" numCol="1" anchor="t" anchorCtr="0" compatLnSpc="1">
            <a:prstTxWarp prst="textNoShape">
              <a:avLst/>
            </a:prstTxWarp>
          </a:bodyPr>
          <a:lstStyle/>
          <a:p>
            <a:pPr lvl="0"/>
            <a:r>
              <a:rPr lang="en-US" noProof="0" dirty="0"/>
              <a:t>Click to edit Master text styles</a:t>
            </a:r>
          </a:p>
          <a:p>
            <a:pPr lvl="1"/>
            <a:r>
              <a:rPr lang="en-US" noProof="0" dirty="0"/>
              <a:t>Second level</a:t>
            </a:r>
          </a:p>
        </p:txBody>
      </p:sp>
      <p:sp>
        <p:nvSpPr>
          <p:cNvPr id="26627" name="Rectangle 3"/>
          <p:cNvSpPr>
            <a:spLocks noGrp="1" noRot="1" noChangeAspect="1" noChangeArrowheads="1" noTextEdit="1"/>
          </p:cNvSpPr>
          <p:nvPr>
            <p:ph type="sldImg" idx="2"/>
          </p:nvPr>
        </p:nvSpPr>
        <p:spPr bwMode="auto">
          <a:xfrm>
            <a:off x="615950" y="212725"/>
            <a:ext cx="5716588" cy="3960813"/>
          </a:xfrm>
          <a:prstGeom prst="rect">
            <a:avLst/>
          </a:prstGeom>
          <a:noFill/>
          <a:ln w="12700">
            <a:solidFill>
              <a:schemeClr val="tx1"/>
            </a:solidFill>
            <a:miter lim="800000"/>
            <a:headEnd/>
            <a:tailEnd/>
          </a:ln>
        </p:spPr>
      </p:sp>
      <p:sp>
        <p:nvSpPr>
          <p:cNvPr id="2052" name="Rectangle 4"/>
          <p:cNvSpPr>
            <a:spLocks noGrp="1" noChangeArrowheads="1"/>
          </p:cNvSpPr>
          <p:nvPr>
            <p:ph type="sldNum" sz="quarter" idx="5"/>
          </p:nvPr>
        </p:nvSpPr>
        <p:spPr bwMode="auto">
          <a:xfrm>
            <a:off x="6721475" y="9105900"/>
            <a:ext cx="231775" cy="138113"/>
          </a:xfrm>
          <a:prstGeom prst="rect">
            <a:avLst/>
          </a:prstGeom>
          <a:noFill/>
          <a:ln w="12700">
            <a:noFill/>
            <a:miter lim="800000"/>
            <a:headEnd/>
            <a:tailEnd/>
          </a:ln>
          <a:effectLst/>
        </p:spPr>
        <p:txBody>
          <a:bodyPr vert="horz" wrap="none" lIns="0" tIns="0" rIns="0" bIns="0" numCol="1" anchor="b" anchorCtr="0" compatLnSpc="1">
            <a:prstTxWarp prst="textNoShape">
              <a:avLst/>
            </a:prstTxWarp>
          </a:bodyPr>
          <a:lstStyle>
            <a:lvl1pPr algn="r" defTabSz="911225" eaLnBrk="0" hangingPunct="0">
              <a:spcBef>
                <a:spcPct val="0"/>
              </a:spcBef>
              <a:buClrTx/>
              <a:buFontTx/>
              <a:buNone/>
              <a:defRPr sz="800" b="1" i="0">
                <a:latin typeface="AtrissiGhad Bold" charset="0"/>
                <a:cs typeface="AtrissiGhad Bold" charset="0"/>
              </a:defRPr>
            </a:lvl1pPr>
          </a:lstStyle>
          <a:p>
            <a:pPr>
              <a:defRPr/>
            </a:pPr>
            <a:fld id="{0969BE94-C9DD-41C0-A056-30E6BA6B2130}" type="slidenum">
              <a:rPr lang="ar-SA" smtClean="0"/>
              <a:pPr>
                <a:defRPr/>
              </a:pPr>
              <a:t>‹#›</a:t>
            </a:fld>
            <a:endParaRPr lang="en-US" dirty="0"/>
          </a:p>
        </p:txBody>
      </p:sp>
    </p:spTree>
    <p:extLst>
      <p:ext uri="{BB962C8B-B14F-4D97-AF65-F5344CB8AC3E}">
        <p14:creationId xmlns:p14="http://schemas.microsoft.com/office/powerpoint/2010/main" val="2031606590"/>
      </p:ext>
    </p:extLst>
  </p:cSld>
  <p:clrMap bg1="lt1" tx1="dk1" bg2="lt2" tx2="dk2" accent1="accent1" accent2="accent2" accent3="accent3" accent4="accent4" accent5="accent5" accent6="accent6" hlink="hlink" folHlink="folHlink"/>
  <p:notesStyle>
    <a:lvl1pPr marL="177800" indent="-177800" algn="l" rtl="0" eaLnBrk="0" fontAlgn="base" hangingPunct="0">
      <a:spcBef>
        <a:spcPct val="100000"/>
      </a:spcBef>
      <a:spcAft>
        <a:spcPct val="0"/>
      </a:spcAft>
      <a:buFont typeface="Webdings" pitchFamily="18" charset="2"/>
      <a:buChar char="4"/>
      <a:defRPr sz="1000" b="1" i="0" kern="1200">
        <a:solidFill>
          <a:schemeClr val="tx1"/>
        </a:solidFill>
        <a:latin typeface="AtrissiGhad Bold" charset="0"/>
        <a:ea typeface="+mn-ea"/>
        <a:cs typeface="+mn-cs"/>
      </a:defRPr>
    </a:lvl1pPr>
    <a:lvl2pPr marL="342900" indent="-163513" algn="l" rtl="0" eaLnBrk="0" fontAlgn="base" hangingPunct="0">
      <a:lnSpc>
        <a:spcPct val="85000"/>
      </a:lnSpc>
      <a:spcBef>
        <a:spcPct val="45000"/>
      </a:spcBef>
      <a:spcAft>
        <a:spcPct val="0"/>
      </a:spcAft>
      <a:buChar char="–"/>
      <a:defRPr sz="1000" b="1" i="0" kern="1200">
        <a:solidFill>
          <a:schemeClr val="tx1"/>
        </a:solidFill>
        <a:latin typeface="AtrissiGhad Bold" charset="0"/>
        <a:ea typeface="+mn-ea"/>
        <a:cs typeface="+mn-cs"/>
      </a:defRPr>
    </a:lvl2pPr>
    <a:lvl3pPr marL="1143000" indent="-228600" algn="l" rtl="0" eaLnBrk="0" fontAlgn="base" hangingPunct="0">
      <a:lnSpc>
        <a:spcPct val="85000"/>
      </a:lnSpc>
      <a:spcBef>
        <a:spcPct val="45000"/>
      </a:spcBef>
      <a:spcAft>
        <a:spcPct val="0"/>
      </a:spcAft>
      <a:buFont typeface="Webdings" pitchFamily="18" charset="2"/>
      <a:defRPr sz="1000" kern="1200">
        <a:solidFill>
          <a:schemeClr val="tx1"/>
        </a:solidFill>
        <a:latin typeface="Arial" pitchFamily="34" charset="0"/>
        <a:ea typeface="+mn-ea"/>
        <a:cs typeface="+mn-cs"/>
      </a:defRPr>
    </a:lvl3pPr>
    <a:lvl4pPr marL="1600200" indent="-228600" algn="l" rtl="0" eaLnBrk="0" fontAlgn="base" hangingPunct="0">
      <a:lnSpc>
        <a:spcPct val="85000"/>
      </a:lnSpc>
      <a:spcBef>
        <a:spcPct val="45000"/>
      </a:spcBef>
      <a:spcAft>
        <a:spcPct val="0"/>
      </a:spcAft>
      <a:defRPr sz="1000" kern="1200">
        <a:solidFill>
          <a:schemeClr val="tx1"/>
        </a:solidFill>
        <a:latin typeface="Arial" pitchFamily="34"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Grp="1" noChangeArrowheads="1"/>
          </p:cNvSpPr>
          <p:nvPr>
            <p:ph type="sldNum" sz="quarter" idx="5"/>
          </p:nvPr>
        </p:nvSpPr>
        <p:spPr>
          <a:noFill/>
        </p:spPr>
        <p:txBody>
          <a:bodyPr/>
          <a:lstStyle/>
          <a:p>
            <a:fld id="{6D137380-DE4C-4A44-9374-DE724B00F563}" type="slidenum">
              <a:rPr lang="ar-SA" smtClean="0"/>
              <a:pPr/>
              <a:t>0</a:t>
            </a:fld>
            <a:endParaRPr lang="en-US" dirty="0"/>
          </a:p>
        </p:txBody>
      </p:sp>
      <p:sp>
        <p:nvSpPr>
          <p:cNvPr id="29698" name="Rectangle 2"/>
          <p:cNvSpPr>
            <a:spLocks noGrp="1" noChangeArrowheads="1"/>
          </p:cNvSpPr>
          <p:nvPr>
            <p:ph type="body" idx="1"/>
          </p:nvPr>
        </p:nvSpPr>
        <p:spPr>
          <a:xfrm>
            <a:off x="611188" y="4413250"/>
            <a:ext cx="5727700" cy="4579938"/>
          </a:xfrm>
          <a:noFill/>
          <a:ln w="9525"/>
        </p:spPr>
        <p:txBody>
          <a:bodyPr lIns="92575" tIns="45474" rIns="92575" bIns="45474"/>
          <a:lstStyle/>
          <a:p>
            <a:endParaRPr lang="en-GB" dirty="0"/>
          </a:p>
        </p:txBody>
      </p:sp>
      <p:sp>
        <p:nvSpPr>
          <p:cNvPr id="29699" name="Rectangle 3"/>
          <p:cNvSpPr>
            <a:spLocks noGrp="1" noRot="1" noChangeAspect="1" noChangeArrowheads="1" noTextEdit="1"/>
          </p:cNvSpPr>
          <p:nvPr>
            <p:ph type="sldImg"/>
          </p:nvPr>
        </p:nvSpPr>
        <p:spPr>
          <a:xfrm>
            <a:off x="620713" y="214313"/>
            <a:ext cx="5707062" cy="3954462"/>
          </a:xfrm>
          <a:ln/>
        </p:spPr>
      </p:sp>
      <p:sp>
        <p:nvSpPr>
          <p:cNvPr id="29700" name="Text Box 4"/>
          <p:cNvSpPr txBox="1">
            <a:spLocks noChangeArrowheads="1"/>
          </p:cNvSpPr>
          <p:nvPr/>
        </p:nvSpPr>
        <p:spPr bwMode="auto">
          <a:xfrm>
            <a:off x="612775" y="4668838"/>
            <a:ext cx="5667375" cy="960437"/>
          </a:xfrm>
          <a:prstGeom prst="rect">
            <a:avLst/>
          </a:prstGeom>
          <a:noFill/>
          <a:ln w="9525">
            <a:noFill/>
            <a:miter lim="800000"/>
            <a:headEnd/>
            <a:tailEnd/>
          </a:ln>
        </p:spPr>
        <p:txBody>
          <a:bodyPr lIns="92610" tIns="46304" rIns="92610" bIns="46304" anchor="ctr">
            <a:spAutoFit/>
          </a:bodyPr>
          <a:lstStyle/>
          <a:p>
            <a:pPr algn="ctr" defTabSz="925513" eaLnBrk="0" hangingPunct="0">
              <a:buClr>
                <a:schemeClr val="tx1"/>
              </a:buClr>
            </a:pPr>
            <a:r>
              <a:rPr lang="en-US" sz="1400" b="1" dirty="0">
                <a:latin typeface="AtrissiGhad Bold" charset="0"/>
                <a:cs typeface="AtrissiGhad Bold" charset="0"/>
              </a:rPr>
              <a:t>Booz Allen Hamilton Standard Colors</a:t>
            </a:r>
          </a:p>
          <a:p>
            <a:pPr algn="ctr" defTabSz="925513" eaLnBrk="0" hangingPunct="0">
              <a:buClr>
                <a:schemeClr val="tx1"/>
              </a:buClr>
            </a:pPr>
            <a:r>
              <a:rPr lang="en-US" sz="1400" b="1" dirty="0">
                <a:latin typeface="AtrissiGhad Bold" charset="0"/>
                <a:cs typeface="AtrissiGhad Bold" charset="0"/>
              </a:rPr>
              <a:t>Colors should be used in the color pairs whenever possible. Do not mix and match colors, use pairs together as shown.</a:t>
            </a:r>
          </a:p>
          <a:p>
            <a:pPr algn="ctr" defTabSz="925513" eaLnBrk="0" hangingPunct="0">
              <a:buClr>
                <a:schemeClr val="tx1"/>
              </a:buClr>
            </a:pPr>
            <a:r>
              <a:rPr lang="en-US" sz="1400" b="1" dirty="0">
                <a:latin typeface="AtrissiGhad Bold" charset="0"/>
                <a:cs typeface="AtrissiGhad Bold" charset="0"/>
              </a:rPr>
              <a:t>Black, White and Gray can be used with any of the other colors.</a:t>
            </a:r>
          </a:p>
        </p:txBody>
      </p:sp>
      <p:sp>
        <p:nvSpPr>
          <p:cNvPr id="29701" name="Rectangle 5"/>
          <p:cNvSpPr>
            <a:spLocks noChangeArrowheads="1"/>
          </p:cNvSpPr>
          <p:nvPr/>
        </p:nvSpPr>
        <p:spPr bwMode="auto">
          <a:xfrm>
            <a:off x="688975" y="6667500"/>
            <a:ext cx="693738" cy="695325"/>
          </a:xfrm>
          <a:prstGeom prst="rect">
            <a:avLst/>
          </a:prstGeom>
          <a:solidFill>
            <a:srgbClr val="360157"/>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2" name="Rectangle 6"/>
          <p:cNvSpPr>
            <a:spLocks noChangeArrowheads="1"/>
          </p:cNvSpPr>
          <p:nvPr/>
        </p:nvSpPr>
        <p:spPr bwMode="auto">
          <a:xfrm>
            <a:off x="1041400" y="7162800"/>
            <a:ext cx="692150" cy="692150"/>
          </a:xfrm>
          <a:prstGeom prst="rect">
            <a:avLst/>
          </a:prstGeom>
          <a:solidFill>
            <a:srgbClr val="F2050E"/>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3" name="Rectangle 7"/>
          <p:cNvSpPr>
            <a:spLocks noChangeArrowheads="1"/>
          </p:cNvSpPr>
          <p:nvPr/>
        </p:nvSpPr>
        <p:spPr bwMode="auto">
          <a:xfrm>
            <a:off x="1901825" y="6667500"/>
            <a:ext cx="688975" cy="695325"/>
          </a:xfrm>
          <a:prstGeom prst="rect">
            <a:avLst/>
          </a:prstGeom>
          <a:solidFill>
            <a:srgbClr val="0F4318"/>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4" name="Rectangle 8"/>
          <p:cNvSpPr>
            <a:spLocks noChangeArrowheads="1"/>
          </p:cNvSpPr>
          <p:nvPr/>
        </p:nvSpPr>
        <p:spPr bwMode="auto">
          <a:xfrm>
            <a:off x="2262188" y="7162800"/>
            <a:ext cx="692150" cy="692150"/>
          </a:xfrm>
          <a:prstGeom prst="rect">
            <a:avLst/>
          </a:prstGeom>
          <a:solidFill>
            <a:srgbClr val="E8F404"/>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5" name="Rectangle 9"/>
          <p:cNvSpPr>
            <a:spLocks noChangeArrowheads="1"/>
          </p:cNvSpPr>
          <p:nvPr/>
        </p:nvSpPr>
        <p:spPr bwMode="auto">
          <a:xfrm>
            <a:off x="3168650" y="6667500"/>
            <a:ext cx="695325" cy="695325"/>
          </a:xfrm>
          <a:prstGeom prst="rect">
            <a:avLst/>
          </a:prstGeom>
          <a:solidFill>
            <a:srgbClr val="0B1F65"/>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6" name="Rectangle 10"/>
          <p:cNvSpPr>
            <a:spLocks noChangeArrowheads="1"/>
          </p:cNvSpPr>
          <p:nvPr/>
        </p:nvSpPr>
        <p:spPr bwMode="auto">
          <a:xfrm>
            <a:off x="3509963" y="7162800"/>
            <a:ext cx="695325" cy="692150"/>
          </a:xfrm>
          <a:prstGeom prst="rect">
            <a:avLst/>
          </a:prstGeom>
          <a:solidFill>
            <a:srgbClr val="7ECCBD"/>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7" name="Rectangle 11"/>
          <p:cNvSpPr>
            <a:spLocks noChangeArrowheads="1"/>
          </p:cNvSpPr>
          <p:nvPr/>
        </p:nvSpPr>
        <p:spPr bwMode="auto">
          <a:xfrm>
            <a:off x="5594350" y="6667500"/>
            <a:ext cx="688975" cy="695325"/>
          </a:xfrm>
          <a:prstGeom prst="rect">
            <a:avLst/>
          </a:prstGeom>
          <a:solidFill>
            <a:srgbClr val="9E9E9E"/>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8" name="Rectangle 12"/>
          <p:cNvSpPr>
            <a:spLocks noChangeArrowheads="1"/>
          </p:cNvSpPr>
          <p:nvPr/>
        </p:nvSpPr>
        <p:spPr bwMode="auto">
          <a:xfrm>
            <a:off x="4383088" y="6667500"/>
            <a:ext cx="692150" cy="695325"/>
          </a:xfrm>
          <a:prstGeom prst="rect">
            <a:avLst/>
          </a:prstGeom>
          <a:solidFill>
            <a:schemeClr val="tx1"/>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9" name="Rectangle 13"/>
          <p:cNvSpPr>
            <a:spLocks noChangeArrowheads="1"/>
          </p:cNvSpPr>
          <p:nvPr/>
        </p:nvSpPr>
        <p:spPr bwMode="auto">
          <a:xfrm>
            <a:off x="4722813" y="7162800"/>
            <a:ext cx="692150" cy="692150"/>
          </a:xfrm>
          <a:prstGeom prst="rect">
            <a:avLst/>
          </a:prstGeom>
          <a:solidFill>
            <a:schemeClr val="bg1"/>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10" name="Text Box 14"/>
          <p:cNvSpPr txBox="1">
            <a:spLocks noChangeArrowheads="1"/>
          </p:cNvSpPr>
          <p:nvPr/>
        </p:nvSpPr>
        <p:spPr bwMode="auto">
          <a:xfrm>
            <a:off x="720725" y="5910810"/>
            <a:ext cx="771525" cy="709066"/>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Purple </a:t>
            </a:r>
            <a:br>
              <a:rPr lang="en-US" sz="800" b="1" dirty="0">
                <a:latin typeface="AtrissiGhad Bold" charset="0"/>
                <a:cs typeface="AtrissiGhad Bold" charset="0"/>
              </a:rPr>
            </a:br>
            <a:r>
              <a:rPr lang="en-US" sz="800" b="1" dirty="0">
                <a:latin typeface="AtrissiGhad Bold" charset="0"/>
                <a:cs typeface="AtrissiGhad Bold" charset="0"/>
              </a:rPr>
              <a:t>Pantone 2765</a:t>
            </a:r>
          </a:p>
          <a:p>
            <a:pPr defTabSz="925513" eaLnBrk="0" hangingPunct="0">
              <a:buClr>
                <a:schemeClr val="tx1"/>
              </a:buClr>
              <a:tabLst>
                <a:tab pos="581025" algn="r"/>
              </a:tabLst>
            </a:pPr>
            <a:r>
              <a:rPr lang="en-US" sz="800" b="1" dirty="0">
                <a:latin typeface="AtrissiGhad Bold" charset="0"/>
                <a:cs typeface="AtrissiGhad Bold" charset="0"/>
              </a:rPr>
              <a:t>R	12</a:t>
            </a:r>
          </a:p>
          <a:p>
            <a:pPr defTabSz="925513" eaLnBrk="0" hangingPunct="0">
              <a:buClr>
                <a:schemeClr val="tx1"/>
              </a:buClr>
              <a:tabLst>
                <a:tab pos="581025" algn="r"/>
              </a:tabLst>
            </a:pPr>
            <a:r>
              <a:rPr lang="en-US" sz="800" b="1" dirty="0">
                <a:latin typeface="AtrissiGhad Bold" charset="0"/>
                <a:cs typeface="AtrissiGhad Bold" charset="0"/>
              </a:rPr>
              <a:t>G	4</a:t>
            </a:r>
          </a:p>
          <a:p>
            <a:pPr defTabSz="925513" eaLnBrk="0" hangingPunct="0">
              <a:buClr>
                <a:schemeClr val="tx1"/>
              </a:buClr>
              <a:tabLst>
                <a:tab pos="581025" algn="r"/>
              </a:tabLst>
            </a:pPr>
            <a:r>
              <a:rPr lang="en-US" sz="800" b="1" dirty="0">
                <a:latin typeface="AtrissiGhad Bold" charset="0"/>
                <a:cs typeface="AtrissiGhad Bold" charset="0"/>
              </a:rPr>
              <a:t>B	79</a:t>
            </a:r>
          </a:p>
        </p:txBody>
      </p:sp>
      <p:sp>
        <p:nvSpPr>
          <p:cNvPr id="29711" name="Text Box 15"/>
          <p:cNvSpPr txBox="1">
            <a:spLocks noChangeArrowheads="1"/>
          </p:cNvSpPr>
          <p:nvPr/>
        </p:nvSpPr>
        <p:spPr bwMode="auto">
          <a:xfrm>
            <a:off x="1905000" y="5783263"/>
            <a:ext cx="773113" cy="836612"/>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Green </a:t>
            </a:r>
            <a:br>
              <a:rPr lang="en-US" sz="800" b="1" dirty="0">
                <a:latin typeface="AtrissiGhad Bold" charset="0"/>
                <a:cs typeface="AtrissiGhad Bold" charset="0"/>
              </a:rPr>
            </a:br>
            <a:r>
              <a:rPr lang="en-US" sz="800" b="1" dirty="0">
                <a:latin typeface="AtrissiGhad Bold" charset="0"/>
                <a:cs typeface="AtrissiGhad Bold" charset="0"/>
              </a:rPr>
              <a:t>Pantone </a:t>
            </a:r>
            <a:br>
              <a:rPr lang="en-US" sz="800" b="1" dirty="0">
                <a:latin typeface="AtrissiGhad Bold" charset="0"/>
                <a:cs typeface="AtrissiGhad Bold" charset="0"/>
              </a:rPr>
            </a:br>
            <a:r>
              <a:rPr lang="en-US" sz="800" b="1" dirty="0">
                <a:latin typeface="AtrissiGhad Bold" charset="0"/>
                <a:cs typeface="AtrissiGhad Bold" charset="0"/>
              </a:rPr>
              <a:t>357</a:t>
            </a:r>
          </a:p>
          <a:p>
            <a:pPr defTabSz="925513" eaLnBrk="0" hangingPunct="0">
              <a:buClr>
                <a:schemeClr val="tx1"/>
              </a:buClr>
              <a:tabLst>
                <a:tab pos="581025" algn="r"/>
              </a:tabLst>
            </a:pPr>
            <a:r>
              <a:rPr lang="en-US" sz="800" b="1" dirty="0">
                <a:latin typeface="AtrissiGhad Bold" charset="0"/>
                <a:cs typeface="AtrissiGhad Bold" charset="0"/>
              </a:rPr>
              <a:t>R	15</a:t>
            </a:r>
          </a:p>
          <a:p>
            <a:pPr defTabSz="925513" eaLnBrk="0" hangingPunct="0">
              <a:buClr>
                <a:schemeClr val="tx1"/>
              </a:buClr>
              <a:tabLst>
                <a:tab pos="581025" algn="r"/>
              </a:tabLst>
            </a:pPr>
            <a:r>
              <a:rPr lang="en-US" sz="800" b="1" dirty="0">
                <a:latin typeface="AtrissiGhad Bold" charset="0"/>
                <a:cs typeface="AtrissiGhad Bold" charset="0"/>
              </a:rPr>
              <a:t>G	67</a:t>
            </a:r>
          </a:p>
          <a:p>
            <a:pPr defTabSz="925513" eaLnBrk="0" hangingPunct="0">
              <a:buClr>
                <a:schemeClr val="tx1"/>
              </a:buClr>
              <a:tabLst>
                <a:tab pos="581025" algn="r"/>
              </a:tabLst>
            </a:pPr>
            <a:r>
              <a:rPr lang="en-US" sz="800" b="1" dirty="0">
                <a:latin typeface="AtrissiGhad Bold" charset="0"/>
                <a:cs typeface="AtrissiGhad Bold" charset="0"/>
              </a:rPr>
              <a:t>B	24</a:t>
            </a:r>
          </a:p>
        </p:txBody>
      </p:sp>
      <p:sp>
        <p:nvSpPr>
          <p:cNvPr id="29712" name="Text Box 16"/>
          <p:cNvSpPr txBox="1">
            <a:spLocks noChangeArrowheads="1"/>
          </p:cNvSpPr>
          <p:nvPr/>
        </p:nvSpPr>
        <p:spPr bwMode="auto">
          <a:xfrm>
            <a:off x="3186113" y="5783263"/>
            <a:ext cx="774700" cy="836612"/>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Blue </a:t>
            </a:r>
            <a:br>
              <a:rPr lang="en-US" sz="800" b="1" dirty="0">
                <a:latin typeface="AtrissiGhad Bold" charset="0"/>
                <a:cs typeface="AtrissiGhad Bold" charset="0"/>
              </a:rPr>
            </a:br>
            <a:r>
              <a:rPr lang="en-US" sz="800" b="1" dirty="0">
                <a:latin typeface="AtrissiGhad Bold" charset="0"/>
                <a:cs typeface="AtrissiGhad Bold" charset="0"/>
              </a:rPr>
              <a:t>Pantone 2</a:t>
            </a:r>
            <a:br>
              <a:rPr lang="en-US" sz="800" b="1" dirty="0">
                <a:latin typeface="AtrissiGhad Bold" charset="0"/>
                <a:cs typeface="AtrissiGhad Bold" charset="0"/>
              </a:rPr>
            </a:br>
            <a:r>
              <a:rPr lang="en-US" sz="800" b="1" dirty="0">
                <a:latin typeface="AtrissiGhad Bold" charset="0"/>
                <a:cs typeface="AtrissiGhad Bold" charset="0"/>
              </a:rPr>
              <a:t>88</a:t>
            </a:r>
          </a:p>
          <a:p>
            <a:pPr defTabSz="925513" eaLnBrk="0" hangingPunct="0">
              <a:buClr>
                <a:schemeClr val="tx1"/>
              </a:buClr>
              <a:tabLst>
                <a:tab pos="581025" algn="r"/>
              </a:tabLst>
            </a:pPr>
            <a:r>
              <a:rPr lang="en-US" sz="800" b="1" dirty="0">
                <a:latin typeface="AtrissiGhad Bold" charset="0"/>
                <a:cs typeface="AtrissiGhad Bold" charset="0"/>
              </a:rPr>
              <a:t>R	11</a:t>
            </a:r>
          </a:p>
          <a:p>
            <a:pPr defTabSz="925513" eaLnBrk="0" hangingPunct="0">
              <a:buClr>
                <a:schemeClr val="tx1"/>
              </a:buClr>
              <a:tabLst>
                <a:tab pos="581025" algn="r"/>
              </a:tabLst>
            </a:pPr>
            <a:r>
              <a:rPr lang="en-US" sz="800" b="1" dirty="0">
                <a:latin typeface="AtrissiGhad Bold" charset="0"/>
                <a:cs typeface="AtrissiGhad Bold" charset="0"/>
              </a:rPr>
              <a:t>G	31</a:t>
            </a:r>
          </a:p>
          <a:p>
            <a:pPr defTabSz="925513" eaLnBrk="0" hangingPunct="0">
              <a:buClr>
                <a:schemeClr val="tx1"/>
              </a:buClr>
              <a:tabLst>
                <a:tab pos="581025" algn="r"/>
              </a:tabLst>
            </a:pPr>
            <a:r>
              <a:rPr lang="en-US" sz="800" b="1" dirty="0">
                <a:latin typeface="AtrissiGhad Bold" charset="0"/>
                <a:cs typeface="AtrissiGhad Bold" charset="0"/>
              </a:rPr>
              <a:t>B	101</a:t>
            </a:r>
          </a:p>
        </p:txBody>
      </p:sp>
      <p:sp>
        <p:nvSpPr>
          <p:cNvPr id="29713" name="Text Box 17"/>
          <p:cNvSpPr txBox="1">
            <a:spLocks noChangeArrowheads="1"/>
          </p:cNvSpPr>
          <p:nvPr/>
        </p:nvSpPr>
        <p:spPr bwMode="auto">
          <a:xfrm>
            <a:off x="4402138" y="6394450"/>
            <a:ext cx="774700" cy="217488"/>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Black </a:t>
            </a:r>
          </a:p>
        </p:txBody>
      </p:sp>
      <p:sp>
        <p:nvSpPr>
          <p:cNvPr id="29714" name="Text Box 18"/>
          <p:cNvSpPr txBox="1">
            <a:spLocks noChangeArrowheads="1"/>
          </p:cNvSpPr>
          <p:nvPr/>
        </p:nvSpPr>
        <p:spPr bwMode="auto">
          <a:xfrm>
            <a:off x="5586413" y="5905500"/>
            <a:ext cx="773112" cy="712788"/>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Pantone Cool Gray 6</a:t>
            </a:r>
          </a:p>
          <a:p>
            <a:pPr defTabSz="925513" eaLnBrk="0" hangingPunct="0">
              <a:buClr>
                <a:schemeClr val="tx1"/>
              </a:buClr>
              <a:tabLst>
                <a:tab pos="581025" algn="r"/>
              </a:tabLst>
            </a:pPr>
            <a:r>
              <a:rPr lang="en-US" sz="800" b="1" dirty="0">
                <a:latin typeface="AtrissiGhad Bold" charset="0"/>
                <a:cs typeface="AtrissiGhad Bold" charset="0"/>
              </a:rPr>
              <a:t>R	158</a:t>
            </a:r>
          </a:p>
          <a:p>
            <a:pPr defTabSz="925513" eaLnBrk="0" hangingPunct="0">
              <a:buClr>
                <a:schemeClr val="tx1"/>
              </a:buClr>
              <a:tabLst>
                <a:tab pos="581025" algn="r"/>
              </a:tabLst>
            </a:pPr>
            <a:r>
              <a:rPr lang="en-US" sz="800" b="1" dirty="0">
                <a:latin typeface="AtrissiGhad Bold" charset="0"/>
                <a:cs typeface="AtrissiGhad Bold" charset="0"/>
              </a:rPr>
              <a:t>G	158</a:t>
            </a:r>
          </a:p>
          <a:p>
            <a:pPr defTabSz="925513" eaLnBrk="0" hangingPunct="0">
              <a:buClr>
                <a:schemeClr val="tx1"/>
              </a:buClr>
              <a:tabLst>
                <a:tab pos="581025" algn="r"/>
              </a:tabLst>
            </a:pPr>
            <a:r>
              <a:rPr lang="en-US" sz="800" b="1" dirty="0">
                <a:latin typeface="AtrissiGhad Bold" charset="0"/>
                <a:cs typeface="AtrissiGhad Bold" charset="0"/>
              </a:rPr>
              <a:t>B	158</a:t>
            </a:r>
          </a:p>
        </p:txBody>
      </p:sp>
      <p:sp>
        <p:nvSpPr>
          <p:cNvPr id="29715" name="Text Box 19"/>
          <p:cNvSpPr txBox="1">
            <a:spLocks noChangeArrowheads="1"/>
          </p:cNvSpPr>
          <p:nvPr/>
        </p:nvSpPr>
        <p:spPr bwMode="auto">
          <a:xfrm>
            <a:off x="1076325" y="7924800"/>
            <a:ext cx="771525" cy="836613"/>
          </a:xfrm>
          <a:prstGeom prst="rect">
            <a:avLst/>
          </a:prstGeom>
          <a:noFill/>
          <a:ln w="9525">
            <a:noFill/>
            <a:miter lim="800000"/>
            <a:headEnd/>
            <a:tailEnd/>
          </a:ln>
        </p:spPr>
        <p:txBody>
          <a:bodyPr lIns="92610" tIns="46304" rIns="92610" bIns="46304">
            <a:spAutoFit/>
          </a:bodyPr>
          <a:lstStyle/>
          <a:p>
            <a:pPr defTabSz="925513" eaLnBrk="0" hangingPunct="0">
              <a:buClr>
                <a:schemeClr val="tx1"/>
              </a:buClr>
              <a:tabLst>
                <a:tab pos="581025" algn="r"/>
              </a:tabLst>
            </a:pPr>
            <a:r>
              <a:rPr lang="en-US" sz="800" b="1" dirty="0">
                <a:latin typeface="AtrissiGhad Bold" charset="0"/>
                <a:cs typeface="AtrissiGhad Bold" charset="0"/>
              </a:rPr>
              <a:t>Red </a:t>
            </a:r>
            <a:br>
              <a:rPr lang="en-US" sz="800" b="1" dirty="0">
                <a:latin typeface="AtrissiGhad Bold" charset="0"/>
                <a:cs typeface="AtrissiGhad Bold" charset="0"/>
              </a:rPr>
            </a:br>
            <a:r>
              <a:rPr lang="en-US" sz="800" b="1" dirty="0">
                <a:latin typeface="AtrissiGhad Bold" charset="0"/>
                <a:cs typeface="AtrissiGhad Bold" charset="0"/>
              </a:rPr>
              <a:t>Pantone </a:t>
            </a:r>
            <a:br>
              <a:rPr lang="en-US" sz="800" b="1" dirty="0">
                <a:latin typeface="AtrissiGhad Bold" charset="0"/>
                <a:cs typeface="AtrissiGhad Bold" charset="0"/>
              </a:rPr>
            </a:br>
            <a:r>
              <a:rPr lang="en-US" sz="800" b="1" dirty="0">
                <a:latin typeface="AtrissiGhad Bold" charset="0"/>
                <a:cs typeface="AtrissiGhad Bold" charset="0"/>
              </a:rPr>
              <a:t>485</a:t>
            </a:r>
          </a:p>
          <a:p>
            <a:pPr defTabSz="925513" eaLnBrk="0" hangingPunct="0">
              <a:buClr>
                <a:schemeClr val="tx1"/>
              </a:buClr>
              <a:tabLst>
                <a:tab pos="581025" algn="r"/>
              </a:tabLst>
            </a:pPr>
            <a:r>
              <a:rPr lang="en-US" sz="800" b="1" dirty="0">
                <a:latin typeface="AtrissiGhad Bold" charset="0"/>
                <a:cs typeface="AtrissiGhad Bold" charset="0"/>
              </a:rPr>
              <a:t>R	252</a:t>
            </a:r>
          </a:p>
          <a:p>
            <a:pPr defTabSz="925513" eaLnBrk="0" hangingPunct="0">
              <a:buClr>
                <a:schemeClr val="tx1"/>
              </a:buClr>
              <a:tabLst>
                <a:tab pos="581025" algn="r"/>
              </a:tabLst>
            </a:pPr>
            <a:r>
              <a:rPr lang="en-US" sz="800" b="1" dirty="0">
                <a:latin typeface="AtrissiGhad Bold" charset="0"/>
                <a:cs typeface="AtrissiGhad Bold" charset="0"/>
              </a:rPr>
              <a:t>G	5</a:t>
            </a:r>
          </a:p>
          <a:p>
            <a:pPr defTabSz="925513" eaLnBrk="0" hangingPunct="0">
              <a:buClr>
                <a:schemeClr val="tx1"/>
              </a:buClr>
              <a:tabLst>
                <a:tab pos="581025" algn="r"/>
              </a:tabLst>
            </a:pPr>
            <a:r>
              <a:rPr lang="en-US" sz="800" b="1" dirty="0">
                <a:latin typeface="AtrissiGhad Bold" charset="0"/>
                <a:cs typeface="AtrissiGhad Bold" charset="0"/>
              </a:rPr>
              <a:t>B	14</a:t>
            </a:r>
          </a:p>
        </p:txBody>
      </p:sp>
      <p:sp>
        <p:nvSpPr>
          <p:cNvPr id="29716" name="Text Box 20"/>
          <p:cNvSpPr txBox="1">
            <a:spLocks noChangeArrowheads="1"/>
          </p:cNvSpPr>
          <p:nvPr/>
        </p:nvSpPr>
        <p:spPr bwMode="auto">
          <a:xfrm>
            <a:off x="2260600" y="7924800"/>
            <a:ext cx="774700" cy="709066"/>
          </a:xfrm>
          <a:prstGeom prst="rect">
            <a:avLst/>
          </a:prstGeom>
          <a:noFill/>
          <a:ln w="9525">
            <a:noFill/>
            <a:miter lim="800000"/>
            <a:headEnd/>
            <a:tailEnd/>
          </a:ln>
        </p:spPr>
        <p:txBody>
          <a:bodyPr lIns="92610" tIns="46304" rIns="92610" bIns="46304">
            <a:spAutoFit/>
          </a:bodyPr>
          <a:lstStyle/>
          <a:p>
            <a:pPr defTabSz="925513" eaLnBrk="0" hangingPunct="0">
              <a:buClr>
                <a:schemeClr val="tx1"/>
              </a:buClr>
              <a:tabLst>
                <a:tab pos="581025" algn="r"/>
              </a:tabLst>
            </a:pPr>
            <a:r>
              <a:rPr lang="en-US" sz="800" b="1" dirty="0">
                <a:latin typeface="AtrissiGhad Bold" charset="0"/>
                <a:cs typeface="AtrissiGhad Bold" charset="0"/>
              </a:rPr>
              <a:t>Yellow </a:t>
            </a:r>
            <a:br>
              <a:rPr lang="en-US" sz="800" b="1" dirty="0">
                <a:latin typeface="AtrissiGhad Bold" charset="0"/>
                <a:cs typeface="AtrissiGhad Bold" charset="0"/>
              </a:rPr>
            </a:br>
            <a:r>
              <a:rPr lang="en-US" sz="800" b="1" dirty="0">
                <a:latin typeface="AtrissiGhad Bold" charset="0"/>
                <a:cs typeface="AtrissiGhad Bold" charset="0"/>
              </a:rPr>
              <a:t>Pantone 3965</a:t>
            </a:r>
          </a:p>
          <a:p>
            <a:pPr defTabSz="925513" eaLnBrk="0" hangingPunct="0">
              <a:buClr>
                <a:schemeClr val="tx1"/>
              </a:buClr>
              <a:tabLst>
                <a:tab pos="581025" algn="r"/>
              </a:tabLst>
            </a:pPr>
            <a:r>
              <a:rPr lang="en-US" sz="800" b="1" dirty="0">
                <a:latin typeface="AtrissiGhad Bold" charset="0"/>
                <a:cs typeface="AtrissiGhad Bold" charset="0"/>
              </a:rPr>
              <a:t>R	232</a:t>
            </a:r>
          </a:p>
          <a:p>
            <a:pPr defTabSz="925513" eaLnBrk="0" hangingPunct="0">
              <a:buClr>
                <a:schemeClr val="tx1"/>
              </a:buClr>
              <a:tabLst>
                <a:tab pos="581025" algn="r"/>
              </a:tabLst>
            </a:pPr>
            <a:r>
              <a:rPr lang="en-US" sz="800" b="1" dirty="0">
                <a:latin typeface="AtrissiGhad Bold" charset="0"/>
                <a:cs typeface="AtrissiGhad Bold" charset="0"/>
              </a:rPr>
              <a:t>G	244</a:t>
            </a:r>
          </a:p>
          <a:p>
            <a:pPr defTabSz="925513" eaLnBrk="0" hangingPunct="0">
              <a:buClr>
                <a:schemeClr val="tx1"/>
              </a:buClr>
              <a:tabLst>
                <a:tab pos="581025" algn="r"/>
              </a:tabLst>
            </a:pPr>
            <a:r>
              <a:rPr lang="en-US" sz="800" b="1" dirty="0">
                <a:latin typeface="AtrissiGhad Bold" charset="0"/>
                <a:cs typeface="AtrissiGhad Bold" charset="0"/>
              </a:rPr>
              <a:t>B	4</a:t>
            </a:r>
          </a:p>
        </p:txBody>
      </p:sp>
      <p:sp>
        <p:nvSpPr>
          <p:cNvPr id="29717" name="Text Box 21"/>
          <p:cNvSpPr txBox="1">
            <a:spLocks noChangeArrowheads="1"/>
          </p:cNvSpPr>
          <p:nvPr/>
        </p:nvSpPr>
        <p:spPr bwMode="auto">
          <a:xfrm>
            <a:off x="3541713" y="7924800"/>
            <a:ext cx="774700" cy="836613"/>
          </a:xfrm>
          <a:prstGeom prst="rect">
            <a:avLst/>
          </a:prstGeom>
          <a:noFill/>
          <a:ln w="9525">
            <a:noFill/>
            <a:miter lim="800000"/>
            <a:headEnd/>
            <a:tailEnd/>
          </a:ln>
        </p:spPr>
        <p:txBody>
          <a:bodyPr lIns="92610" tIns="46304" rIns="92610" bIns="46304">
            <a:spAutoFit/>
          </a:bodyPr>
          <a:lstStyle/>
          <a:p>
            <a:pPr defTabSz="925513" eaLnBrk="0" hangingPunct="0">
              <a:buClr>
                <a:schemeClr val="tx1"/>
              </a:buClr>
              <a:tabLst>
                <a:tab pos="581025" algn="r"/>
              </a:tabLst>
            </a:pPr>
            <a:r>
              <a:rPr lang="en-US" sz="800" b="1" dirty="0">
                <a:latin typeface="AtrissiGhad Bold" charset="0"/>
                <a:cs typeface="AtrissiGhad Bold" charset="0"/>
              </a:rPr>
              <a:t>Aqua </a:t>
            </a:r>
            <a:br>
              <a:rPr lang="en-US" sz="800" b="1" dirty="0">
                <a:latin typeface="AtrissiGhad Bold" charset="0"/>
                <a:cs typeface="AtrissiGhad Bold" charset="0"/>
              </a:rPr>
            </a:br>
            <a:r>
              <a:rPr lang="en-US" sz="800" b="1" dirty="0">
                <a:latin typeface="AtrissiGhad Bold" charset="0"/>
                <a:cs typeface="AtrissiGhad Bold" charset="0"/>
              </a:rPr>
              <a:t>Pantone </a:t>
            </a:r>
            <a:br>
              <a:rPr lang="en-US" sz="800" b="1" dirty="0">
                <a:latin typeface="AtrissiGhad Bold" charset="0"/>
                <a:cs typeface="AtrissiGhad Bold" charset="0"/>
              </a:rPr>
            </a:br>
            <a:r>
              <a:rPr lang="en-US" sz="800" b="1" dirty="0">
                <a:latin typeface="AtrissiGhad Bold" charset="0"/>
                <a:cs typeface="AtrissiGhad Bold" charset="0"/>
              </a:rPr>
              <a:t>319</a:t>
            </a:r>
          </a:p>
          <a:p>
            <a:pPr defTabSz="925513" eaLnBrk="0" hangingPunct="0">
              <a:buClr>
                <a:schemeClr val="tx1"/>
              </a:buClr>
              <a:tabLst>
                <a:tab pos="581025" algn="r"/>
              </a:tabLst>
            </a:pPr>
            <a:r>
              <a:rPr lang="en-US" sz="800" b="1" dirty="0">
                <a:latin typeface="AtrissiGhad Bold" charset="0"/>
                <a:cs typeface="AtrissiGhad Bold" charset="0"/>
              </a:rPr>
              <a:t>R	126</a:t>
            </a:r>
          </a:p>
          <a:p>
            <a:pPr defTabSz="925513" eaLnBrk="0" hangingPunct="0">
              <a:buClr>
                <a:schemeClr val="tx1"/>
              </a:buClr>
              <a:tabLst>
                <a:tab pos="581025" algn="r"/>
              </a:tabLst>
            </a:pPr>
            <a:r>
              <a:rPr lang="en-US" sz="800" b="1" dirty="0">
                <a:latin typeface="AtrissiGhad Bold" charset="0"/>
                <a:cs typeface="AtrissiGhad Bold" charset="0"/>
              </a:rPr>
              <a:t>G	204</a:t>
            </a:r>
          </a:p>
          <a:p>
            <a:pPr defTabSz="925513" eaLnBrk="0" hangingPunct="0">
              <a:buClr>
                <a:schemeClr val="tx1"/>
              </a:buClr>
              <a:tabLst>
                <a:tab pos="581025" algn="r"/>
              </a:tabLst>
            </a:pPr>
            <a:r>
              <a:rPr lang="en-US" sz="800" b="1" dirty="0">
                <a:latin typeface="AtrissiGhad Bold" charset="0"/>
                <a:cs typeface="AtrissiGhad Bold" charset="0"/>
              </a:rPr>
              <a:t>B	189</a:t>
            </a:r>
          </a:p>
        </p:txBody>
      </p:sp>
      <p:sp>
        <p:nvSpPr>
          <p:cNvPr id="29718" name="Text Box 22"/>
          <p:cNvSpPr txBox="1">
            <a:spLocks noChangeArrowheads="1"/>
          </p:cNvSpPr>
          <p:nvPr/>
        </p:nvSpPr>
        <p:spPr bwMode="auto">
          <a:xfrm>
            <a:off x="4754563" y="7924800"/>
            <a:ext cx="774700" cy="217488"/>
          </a:xfrm>
          <a:prstGeom prst="rect">
            <a:avLst/>
          </a:prstGeom>
          <a:noFill/>
          <a:ln w="9525">
            <a:noFill/>
            <a:miter lim="800000"/>
            <a:headEnd/>
            <a:tailEnd/>
          </a:ln>
        </p:spPr>
        <p:txBody>
          <a:bodyPr lIns="92610" tIns="46304" rIns="92610" bIns="46304">
            <a:spAutoFit/>
          </a:bodyPr>
          <a:lstStyle/>
          <a:p>
            <a:pPr defTabSz="925513" eaLnBrk="0" hangingPunct="0">
              <a:buClr>
                <a:schemeClr val="tx1"/>
              </a:buClr>
              <a:tabLst>
                <a:tab pos="581025" algn="r"/>
              </a:tabLst>
            </a:pPr>
            <a:r>
              <a:rPr lang="en-US" sz="800" b="1" dirty="0">
                <a:latin typeface="AtrissiGhad Bold" charset="0"/>
                <a:cs typeface="AtrissiGhad Bold" charset="0"/>
              </a:rPr>
              <a:t>White </a:t>
            </a:r>
          </a:p>
        </p:txBody>
      </p:sp>
    </p:spTree>
    <p:extLst>
      <p:ext uri="{BB962C8B-B14F-4D97-AF65-F5344CB8AC3E}">
        <p14:creationId xmlns:p14="http://schemas.microsoft.com/office/powerpoint/2010/main" val="2283569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613469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943675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4054591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744243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241868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26369502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2856598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362678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9622722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679861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pPr marL="177800" indent="-177800" algn="r" rtl="1" eaLnBrk="0" fontAlgn="base" hangingPunct="0">
              <a:spcBef>
                <a:spcPct val="100000"/>
              </a:spcBef>
              <a:spcAft>
                <a:spcPct val="0"/>
              </a:spcAft>
              <a:buFont typeface="Webdings" pitchFamily="18" charset="2"/>
              <a:buChar char="4"/>
            </a:pPr>
            <a:endParaRPr lang="en-US" dirty="0"/>
          </a:p>
        </p:txBody>
      </p:sp>
    </p:spTree>
    <p:extLst>
      <p:ext uri="{BB962C8B-B14F-4D97-AF65-F5344CB8AC3E}">
        <p14:creationId xmlns:p14="http://schemas.microsoft.com/office/powerpoint/2010/main" val="30442090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7752476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974351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40543912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000727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Grp="1" noChangeArrowheads="1"/>
          </p:cNvSpPr>
          <p:nvPr>
            <p:ph type="sldNum" sz="quarter" idx="5"/>
          </p:nvPr>
        </p:nvSpPr>
        <p:spPr>
          <a:noFill/>
        </p:spPr>
        <p:txBody>
          <a:bodyPr/>
          <a:lstStyle/>
          <a:p>
            <a:fld id="{6D137380-DE4C-4A44-9374-DE724B00F563}" type="slidenum">
              <a:rPr lang="ar-SA" smtClean="0"/>
              <a:pPr/>
              <a:t>23</a:t>
            </a:fld>
            <a:endParaRPr lang="en-US" dirty="0"/>
          </a:p>
        </p:txBody>
      </p:sp>
      <p:sp>
        <p:nvSpPr>
          <p:cNvPr id="29698" name="Rectangle 2"/>
          <p:cNvSpPr>
            <a:spLocks noGrp="1" noChangeArrowheads="1"/>
          </p:cNvSpPr>
          <p:nvPr>
            <p:ph type="body" idx="1"/>
          </p:nvPr>
        </p:nvSpPr>
        <p:spPr>
          <a:xfrm>
            <a:off x="611188" y="4413250"/>
            <a:ext cx="5727700" cy="4579938"/>
          </a:xfrm>
          <a:noFill/>
          <a:ln w="9525"/>
        </p:spPr>
        <p:txBody>
          <a:bodyPr lIns="92575" tIns="45474" rIns="92575" bIns="45474"/>
          <a:lstStyle/>
          <a:p>
            <a:endParaRPr lang="en-GB" dirty="0"/>
          </a:p>
        </p:txBody>
      </p:sp>
      <p:sp>
        <p:nvSpPr>
          <p:cNvPr id="29699" name="Rectangle 3"/>
          <p:cNvSpPr>
            <a:spLocks noGrp="1" noRot="1" noChangeAspect="1" noChangeArrowheads="1" noTextEdit="1"/>
          </p:cNvSpPr>
          <p:nvPr>
            <p:ph type="sldImg"/>
          </p:nvPr>
        </p:nvSpPr>
        <p:spPr>
          <a:xfrm>
            <a:off x="620713" y="214313"/>
            <a:ext cx="5707062" cy="3954462"/>
          </a:xfrm>
          <a:ln/>
        </p:spPr>
      </p:sp>
      <p:sp>
        <p:nvSpPr>
          <p:cNvPr id="29700" name="Text Box 4"/>
          <p:cNvSpPr txBox="1">
            <a:spLocks noChangeArrowheads="1"/>
          </p:cNvSpPr>
          <p:nvPr/>
        </p:nvSpPr>
        <p:spPr bwMode="auto">
          <a:xfrm>
            <a:off x="612775" y="4668838"/>
            <a:ext cx="5667375" cy="960437"/>
          </a:xfrm>
          <a:prstGeom prst="rect">
            <a:avLst/>
          </a:prstGeom>
          <a:noFill/>
          <a:ln w="9525">
            <a:noFill/>
            <a:miter lim="800000"/>
            <a:headEnd/>
            <a:tailEnd/>
          </a:ln>
        </p:spPr>
        <p:txBody>
          <a:bodyPr lIns="92610" tIns="46304" rIns="92610" bIns="46304" anchor="ctr">
            <a:spAutoFit/>
          </a:bodyPr>
          <a:lstStyle/>
          <a:p>
            <a:pPr algn="ctr" defTabSz="925513" eaLnBrk="0" hangingPunct="0">
              <a:buClr>
                <a:schemeClr val="tx1"/>
              </a:buClr>
            </a:pPr>
            <a:r>
              <a:rPr lang="en-US" sz="1400" b="1" dirty="0">
                <a:latin typeface="AtrissiGhad Bold" charset="0"/>
                <a:cs typeface="AtrissiGhad Bold" charset="0"/>
              </a:rPr>
              <a:t>Booz Allen Hamilton Standard Colors</a:t>
            </a:r>
          </a:p>
          <a:p>
            <a:pPr algn="ctr" defTabSz="925513" eaLnBrk="0" hangingPunct="0">
              <a:buClr>
                <a:schemeClr val="tx1"/>
              </a:buClr>
            </a:pPr>
            <a:r>
              <a:rPr lang="en-US" sz="1400" b="1" dirty="0">
                <a:latin typeface="AtrissiGhad Bold" charset="0"/>
                <a:cs typeface="AtrissiGhad Bold" charset="0"/>
              </a:rPr>
              <a:t>Colors should be used in the color pairs whenever possible. Do not mix and match colors, use pairs together as shown.</a:t>
            </a:r>
          </a:p>
          <a:p>
            <a:pPr algn="ctr" defTabSz="925513" eaLnBrk="0" hangingPunct="0">
              <a:buClr>
                <a:schemeClr val="tx1"/>
              </a:buClr>
            </a:pPr>
            <a:r>
              <a:rPr lang="en-US" sz="1400" b="1" dirty="0">
                <a:latin typeface="AtrissiGhad Bold" charset="0"/>
                <a:cs typeface="AtrissiGhad Bold" charset="0"/>
              </a:rPr>
              <a:t>Black, White and Gray can be used with any of the other colors.</a:t>
            </a:r>
          </a:p>
        </p:txBody>
      </p:sp>
      <p:sp>
        <p:nvSpPr>
          <p:cNvPr id="29701" name="Rectangle 5"/>
          <p:cNvSpPr>
            <a:spLocks noChangeArrowheads="1"/>
          </p:cNvSpPr>
          <p:nvPr/>
        </p:nvSpPr>
        <p:spPr bwMode="auto">
          <a:xfrm>
            <a:off x="688975" y="6667500"/>
            <a:ext cx="693738" cy="695325"/>
          </a:xfrm>
          <a:prstGeom prst="rect">
            <a:avLst/>
          </a:prstGeom>
          <a:solidFill>
            <a:srgbClr val="360157"/>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2" name="Rectangle 6"/>
          <p:cNvSpPr>
            <a:spLocks noChangeArrowheads="1"/>
          </p:cNvSpPr>
          <p:nvPr/>
        </p:nvSpPr>
        <p:spPr bwMode="auto">
          <a:xfrm>
            <a:off x="1041400" y="7162800"/>
            <a:ext cx="692150" cy="692150"/>
          </a:xfrm>
          <a:prstGeom prst="rect">
            <a:avLst/>
          </a:prstGeom>
          <a:solidFill>
            <a:srgbClr val="F2050E"/>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3" name="Rectangle 7"/>
          <p:cNvSpPr>
            <a:spLocks noChangeArrowheads="1"/>
          </p:cNvSpPr>
          <p:nvPr/>
        </p:nvSpPr>
        <p:spPr bwMode="auto">
          <a:xfrm>
            <a:off x="1901825" y="6667500"/>
            <a:ext cx="688975" cy="695325"/>
          </a:xfrm>
          <a:prstGeom prst="rect">
            <a:avLst/>
          </a:prstGeom>
          <a:solidFill>
            <a:srgbClr val="0F4318"/>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4" name="Rectangle 8"/>
          <p:cNvSpPr>
            <a:spLocks noChangeArrowheads="1"/>
          </p:cNvSpPr>
          <p:nvPr/>
        </p:nvSpPr>
        <p:spPr bwMode="auto">
          <a:xfrm>
            <a:off x="2262188" y="7162800"/>
            <a:ext cx="692150" cy="692150"/>
          </a:xfrm>
          <a:prstGeom prst="rect">
            <a:avLst/>
          </a:prstGeom>
          <a:solidFill>
            <a:srgbClr val="E8F404"/>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5" name="Rectangle 9"/>
          <p:cNvSpPr>
            <a:spLocks noChangeArrowheads="1"/>
          </p:cNvSpPr>
          <p:nvPr/>
        </p:nvSpPr>
        <p:spPr bwMode="auto">
          <a:xfrm>
            <a:off x="3168650" y="6667500"/>
            <a:ext cx="695325" cy="695325"/>
          </a:xfrm>
          <a:prstGeom prst="rect">
            <a:avLst/>
          </a:prstGeom>
          <a:solidFill>
            <a:srgbClr val="0B1F65"/>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6" name="Rectangle 10"/>
          <p:cNvSpPr>
            <a:spLocks noChangeArrowheads="1"/>
          </p:cNvSpPr>
          <p:nvPr/>
        </p:nvSpPr>
        <p:spPr bwMode="auto">
          <a:xfrm>
            <a:off x="3509963" y="7162800"/>
            <a:ext cx="695325" cy="692150"/>
          </a:xfrm>
          <a:prstGeom prst="rect">
            <a:avLst/>
          </a:prstGeom>
          <a:solidFill>
            <a:srgbClr val="7ECCBD"/>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7" name="Rectangle 11"/>
          <p:cNvSpPr>
            <a:spLocks noChangeArrowheads="1"/>
          </p:cNvSpPr>
          <p:nvPr/>
        </p:nvSpPr>
        <p:spPr bwMode="auto">
          <a:xfrm>
            <a:off x="5594350" y="6667500"/>
            <a:ext cx="688975" cy="695325"/>
          </a:xfrm>
          <a:prstGeom prst="rect">
            <a:avLst/>
          </a:prstGeom>
          <a:solidFill>
            <a:srgbClr val="9E9E9E"/>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8" name="Rectangle 12"/>
          <p:cNvSpPr>
            <a:spLocks noChangeArrowheads="1"/>
          </p:cNvSpPr>
          <p:nvPr/>
        </p:nvSpPr>
        <p:spPr bwMode="auto">
          <a:xfrm>
            <a:off x="4383088" y="6667500"/>
            <a:ext cx="692150" cy="695325"/>
          </a:xfrm>
          <a:prstGeom prst="rect">
            <a:avLst/>
          </a:prstGeom>
          <a:solidFill>
            <a:schemeClr val="tx1"/>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09" name="Rectangle 13"/>
          <p:cNvSpPr>
            <a:spLocks noChangeArrowheads="1"/>
          </p:cNvSpPr>
          <p:nvPr/>
        </p:nvSpPr>
        <p:spPr bwMode="auto">
          <a:xfrm>
            <a:off x="4722813" y="7162800"/>
            <a:ext cx="692150" cy="692150"/>
          </a:xfrm>
          <a:prstGeom prst="rect">
            <a:avLst/>
          </a:prstGeom>
          <a:solidFill>
            <a:schemeClr val="bg1"/>
          </a:solidFill>
          <a:ln w="9525">
            <a:solidFill>
              <a:schemeClr val="tx1"/>
            </a:solidFill>
            <a:miter lim="800000"/>
            <a:headEnd/>
            <a:tailEnd/>
          </a:ln>
        </p:spPr>
        <p:txBody>
          <a:bodyPr wrap="none" anchor="ctr"/>
          <a:lstStyle/>
          <a:p>
            <a:pPr eaLnBrk="0" hangingPunct="0">
              <a:spcBef>
                <a:spcPct val="100000"/>
              </a:spcBef>
              <a:buClr>
                <a:srgbClr val="0B1F65"/>
              </a:buClr>
              <a:buFont typeface="Webdings" pitchFamily="18" charset="2"/>
              <a:buNone/>
            </a:pPr>
            <a:endParaRPr lang="ar-AE" b="1" dirty="0">
              <a:latin typeface="AtrissiGhad Bold" charset="0"/>
              <a:cs typeface="AtrissiGhad Bold" charset="0"/>
            </a:endParaRPr>
          </a:p>
        </p:txBody>
      </p:sp>
      <p:sp>
        <p:nvSpPr>
          <p:cNvPr id="29710" name="Text Box 14"/>
          <p:cNvSpPr txBox="1">
            <a:spLocks noChangeArrowheads="1"/>
          </p:cNvSpPr>
          <p:nvPr/>
        </p:nvSpPr>
        <p:spPr bwMode="auto">
          <a:xfrm>
            <a:off x="720725" y="5910810"/>
            <a:ext cx="771525" cy="709066"/>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Purple </a:t>
            </a:r>
            <a:br>
              <a:rPr lang="en-US" sz="800" b="1" dirty="0">
                <a:latin typeface="AtrissiGhad Bold" charset="0"/>
                <a:cs typeface="AtrissiGhad Bold" charset="0"/>
              </a:rPr>
            </a:br>
            <a:r>
              <a:rPr lang="en-US" sz="800" b="1" dirty="0">
                <a:latin typeface="AtrissiGhad Bold" charset="0"/>
                <a:cs typeface="AtrissiGhad Bold" charset="0"/>
              </a:rPr>
              <a:t>Pantone 2765</a:t>
            </a:r>
          </a:p>
          <a:p>
            <a:pPr defTabSz="925513" eaLnBrk="0" hangingPunct="0">
              <a:buClr>
                <a:schemeClr val="tx1"/>
              </a:buClr>
              <a:tabLst>
                <a:tab pos="581025" algn="r"/>
              </a:tabLst>
            </a:pPr>
            <a:r>
              <a:rPr lang="en-US" sz="800" b="1" dirty="0">
                <a:latin typeface="AtrissiGhad Bold" charset="0"/>
                <a:cs typeface="AtrissiGhad Bold" charset="0"/>
              </a:rPr>
              <a:t>R	12</a:t>
            </a:r>
          </a:p>
          <a:p>
            <a:pPr defTabSz="925513" eaLnBrk="0" hangingPunct="0">
              <a:buClr>
                <a:schemeClr val="tx1"/>
              </a:buClr>
              <a:tabLst>
                <a:tab pos="581025" algn="r"/>
              </a:tabLst>
            </a:pPr>
            <a:r>
              <a:rPr lang="en-US" sz="800" b="1" dirty="0">
                <a:latin typeface="AtrissiGhad Bold" charset="0"/>
                <a:cs typeface="AtrissiGhad Bold" charset="0"/>
              </a:rPr>
              <a:t>G	4</a:t>
            </a:r>
          </a:p>
          <a:p>
            <a:pPr defTabSz="925513" eaLnBrk="0" hangingPunct="0">
              <a:buClr>
                <a:schemeClr val="tx1"/>
              </a:buClr>
              <a:tabLst>
                <a:tab pos="581025" algn="r"/>
              </a:tabLst>
            </a:pPr>
            <a:r>
              <a:rPr lang="en-US" sz="800" b="1" dirty="0">
                <a:latin typeface="AtrissiGhad Bold" charset="0"/>
                <a:cs typeface="AtrissiGhad Bold" charset="0"/>
              </a:rPr>
              <a:t>B	79</a:t>
            </a:r>
          </a:p>
        </p:txBody>
      </p:sp>
      <p:sp>
        <p:nvSpPr>
          <p:cNvPr id="29711" name="Text Box 15"/>
          <p:cNvSpPr txBox="1">
            <a:spLocks noChangeArrowheads="1"/>
          </p:cNvSpPr>
          <p:nvPr/>
        </p:nvSpPr>
        <p:spPr bwMode="auto">
          <a:xfrm>
            <a:off x="1905000" y="5783263"/>
            <a:ext cx="773113" cy="836612"/>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Green </a:t>
            </a:r>
            <a:br>
              <a:rPr lang="en-US" sz="800" b="1" dirty="0">
                <a:latin typeface="AtrissiGhad Bold" charset="0"/>
                <a:cs typeface="AtrissiGhad Bold" charset="0"/>
              </a:rPr>
            </a:br>
            <a:r>
              <a:rPr lang="en-US" sz="800" b="1" dirty="0">
                <a:latin typeface="AtrissiGhad Bold" charset="0"/>
                <a:cs typeface="AtrissiGhad Bold" charset="0"/>
              </a:rPr>
              <a:t>Pantone </a:t>
            </a:r>
            <a:br>
              <a:rPr lang="en-US" sz="800" b="1" dirty="0">
                <a:latin typeface="AtrissiGhad Bold" charset="0"/>
                <a:cs typeface="AtrissiGhad Bold" charset="0"/>
              </a:rPr>
            </a:br>
            <a:r>
              <a:rPr lang="en-US" sz="800" b="1" dirty="0">
                <a:latin typeface="AtrissiGhad Bold" charset="0"/>
                <a:cs typeface="AtrissiGhad Bold" charset="0"/>
              </a:rPr>
              <a:t>357</a:t>
            </a:r>
          </a:p>
          <a:p>
            <a:pPr defTabSz="925513" eaLnBrk="0" hangingPunct="0">
              <a:buClr>
                <a:schemeClr val="tx1"/>
              </a:buClr>
              <a:tabLst>
                <a:tab pos="581025" algn="r"/>
              </a:tabLst>
            </a:pPr>
            <a:r>
              <a:rPr lang="en-US" sz="800" b="1" dirty="0">
                <a:latin typeface="AtrissiGhad Bold" charset="0"/>
                <a:cs typeface="AtrissiGhad Bold" charset="0"/>
              </a:rPr>
              <a:t>R	15</a:t>
            </a:r>
          </a:p>
          <a:p>
            <a:pPr defTabSz="925513" eaLnBrk="0" hangingPunct="0">
              <a:buClr>
                <a:schemeClr val="tx1"/>
              </a:buClr>
              <a:tabLst>
                <a:tab pos="581025" algn="r"/>
              </a:tabLst>
            </a:pPr>
            <a:r>
              <a:rPr lang="en-US" sz="800" b="1" dirty="0">
                <a:latin typeface="AtrissiGhad Bold" charset="0"/>
                <a:cs typeface="AtrissiGhad Bold" charset="0"/>
              </a:rPr>
              <a:t>G	67</a:t>
            </a:r>
          </a:p>
          <a:p>
            <a:pPr defTabSz="925513" eaLnBrk="0" hangingPunct="0">
              <a:buClr>
                <a:schemeClr val="tx1"/>
              </a:buClr>
              <a:tabLst>
                <a:tab pos="581025" algn="r"/>
              </a:tabLst>
            </a:pPr>
            <a:r>
              <a:rPr lang="en-US" sz="800" b="1" dirty="0">
                <a:latin typeface="AtrissiGhad Bold" charset="0"/>
                <a:cs typeface="AtrissiGhad Bold" charset="0"/>
              </a:rPr>
              <a:t>B	24</a:t>
            </a:r>
          </a:p>
        </p:txBody>
      </p:sp>
      <p:sp>
        <p:nvSpPr>
          <p:cNvPr id="29712" name="Text Box 16"/>
          <p:cNvSpPr txBox="1">
            <a:spLocks noChangeArrowheads="1"/>
          </p:cNvSpPr>
          <p:nvPr/>
        </p:nvSpPr>
        <p:spPr bwMode="auto">
          <a:xfrm>
            <a:off x="3186113" y="5783263"/>
            <a:ext cx="774700" cy="836612"/>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Blue </a:t>
            </a:r>
            <a:br>
              <a:rPr lang="en-US" sz="800" b="1" dirty="0">
                <a:latin typeface="AtrissiGhad Bold" charset="0"/>
                <a:cs typeface="AtrissiGhad Bold" charset="0"/>
              </a:rPr>
            </a:br>
            <a:r>
              <a:rPr lang="en-US" sz="800" b="1" dirty="0">
                <a:latin typeface="AtrissiGhad Bold" charset="0"/>
                <a:cs typeface="AtrissiGhad Bold" charset="0"/>
              </a:rPr>
              <a:t>Pantone 2</a:t>
            </a:r>
            <a:br>
              <a:rPr lang="en-US" sz="800" b="1" dirty="0">
                <a:latin typeface="AtrissiGhad Bold" charset="0"/>
                <a:cs typeface="AtrissiGhad Bold" charset="0"/>
              </a:rPr>
            </a:br>
            <a:r>
              <a:rPr lang="en-US" sz="800" b="1" dirty="0">
                <a:latin typeface="AtrissiGhad Bold" charset="0"/>
                <a:cs typeface="AtrissiGhad Bold" charset="0"/>
              </a:rPr>
              <a:t>88</a:t>
            </a:r>
          </a:p>
          <a:p>
            <a:pPr defTabSz="925513" eaLnBrk="0" hangingPunct="0">
              <a:buClr>
                <a:schemeClr val="tx1"/>
              </a:buClr>
              <a:tabLst>
                <a:tab pos="581025" algn="r"/>
              </a:tabLst>
            </a:pPr>
            <a:r>
              <a:rPr lang="en-US" sz="800" b="1" dirty="0">
                <a:latin typeface="AtrissiGhad Bold" charset="0"/>
                <a:cs typeface="AtrissiGhad Bold" charset="0"/>
              </a:rPr>
              <a:t>R	11</a:t>
            </a:r>
          </a:p>
          <a:p>
            <a:pPr defTabSz="925513" eaLnBrk="0" hangingPunct="0">
              <a:buClr>
                <a:schemeClr val="tx1"/>
              </a:buClr>
              <a:tabLst>
                <a:tab pos="581025" algn="r"/>
              </a:tabLst>
            </a:pPr>
            <a:r>
              <a:rPr lang="en-US" sz="800" b="1" dirty="0">
                <a:latin typeface="AtrissiGhad Bold" charset="0"/>
                <a:cs typeface="AtrissiGhad Bold" charset="0"/>
              </a:rPr>
              <a:t>G	31</a:t>
            </a:r>
          </a:p>
          <a:p>
            <a:pPr defTabSz="925513" eaLnBrk="0" hangingPunct="0">
              <a:buClr>
                <a:schemeClr val="tx1"/>
              </a:buClr>
              <a:tabLst>
                <a:tab pos="581025" algn="r"/>
              </a:tabLst>
            </a:pPr>
            <a:r>
              <a:rPr lang="en-US" sz="800" b="1" dirty="0">
                <a:latin typeface="AtrissiGhad Bold" charset="0"/>
                <a:cs typeface="AtrissiGhad Bold" charset="0"/>
              </a:rPr>
              <a:t>B	101</a:t>
            </a:r>
          </a:p>
        </p:txBody>
      </p:sp>
      <p:sp>
        <p:nvSpPr>
          <p:cNvPr id="29713" name="Text Box 17"/>
          <p:cNvSpPr txBox="1">
            <a:spLocks noChangeArrowheads="1"/>
          </p:cNvSpPr>
          <p:nvPr/>
        </p:nvSpPr>
        <p:spPr bwMode="auto">
          <a:xfrm>
            <a:off x="4402138" y="6394450"/>
            <a:ext cx="774700" cy="217488"/>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Black </a:t>
            </a:r>
          </a:p>
        </p:txBody>
      </p:sp>
      <p:sp>
        <p:nvSpPr>
          <p:cNvPr id="29714" name="Text Box 18"/>
          <p:cNvSpPr txBox="1">
            <a:spLocks noChangeArrowheads="1"/>
          </p:cNvSpPr>
          <p:nvPr/>
        </p:nvSpPr>
        <p:spPr bwMode="auto">
          <a:xfrm>
            <a:off x="5586413" y="5905500"/>
            <a:ext cx="773112" cy="712788"/>
          </a:xfrm>
          <a:prstGeom prst="rect">
            <a:avLst/>
          </a:prstGeom>
          <a:noFill/>
          <a:ln w="9525">
            <a:noFill/>
            <a:miter lim="800000"/>
            <a:headEnd/>
            <a:tailEnd/>
          </a:ln>
        </p:spPr>
        <p:txBody>
          <a:bodyPr lIns="92610" tIns="46304" rIns="92610" bIns="46304" anchor="b">
            <a:spAutoFit/>
          </a:bodyPr>
          <a:lstStyle/>
          <a:p>
            <a:pPr defTabSz="925513" eaLnBrk="0" hangingPunct="0">
              <a:buClr>
                <a:schemeClr val="tx1"/>
              </a:buClr>
              <a:tabLst>
                <a:tab pos="581025" algn="r"/>
              </a:tabLst>
            </a:pPr>
            <a:r>
              <a:rPr lang="en-US" sz="800" b="1" dirty="0">
                <a:latin typeface="AtrissiGhad Bold" charset="0"/>
                <a:cs typeface="AtrissiGhad Bold" charset="0"/>
              </a:rPr>
              <a:t>Pantone Cool Gray 6</a:t>
            </a:r>
          </a:p>
          <a:p>
            <a:pPr defTabSz="925513" eaLnBrk="0" hangingPunct="0">
              <a:buClr>
                <a:schemeClr val="tx1"/>
              </a:buClr>
              <a:tabLst>
                <a:tab pos="581025" algn="r"/>
              </a:tabLst>
            </a:pPr>
            <a:r>
              <a:rPr lang="en-US" sz="800" b="1" dirty="0">
                <a:latin typeface="AtrissiGhad Bold" charset="0"/>
                <a:cs typeface="AtrissiGhad Bold" charset="0"/>
              </a:rPr>
              <a:t>R	158</a:t>
            </a:r>
          </a:p>
          <a:p>
            <a:pPr defTabSz="925513" eaLnBrk="0" hangingPunct="0">
              <a:buClr>
                <a:schemeClr val="tx1"/>
              </a:buClr>
              <a:tabLst>
                <a:tab pos="581025" algn="r"/>
              </a:tabLst>
            </a:pPr>
            <a:r>
              <a:rPr lang="en-US" sz="800" b="1" dirty="0">
                <a:latin typeface="AtrissiGhad Bold" charset="0"/>
                <a:cs typeface="AtrissiGhad Bold" charset="0"/>
              </a:rPr>
              <a:t>G	158</a:t>
            </a:r>
          </a:p>
          <a:p>
            <a:pPr defTabSz="925513" eaLnBrk="0" hangingPunct="0">
              <a:buClr>
                <a:schemeClr val="tx1"/>
              </a:buClr>
              <a:tabLst>
                <a:tab pos="581025" algn="r"/>
              </a:tabLst>
            </a:pPr>
            <a:r>
              <a:rPr lang="en-US" sz="800" b="1" dirty="0">
                <a:latin typeface="AtrissiGhad Bold" charset="0"/>
                <a:cs typeface="AtrissiGhad Bold" charset="0"/>
              </a:rPr>
              <a:t>B	158</a:t>
            </a:r>
          </a:p>
        </p:txBody>
      </p:sp>
      <p:sp>
        <p:nvSpPr>
          <p:cNvPr id="29715" name="Text Box 19"/>
          <p:cNvSpPr txBox="1">
            <a:spLocks noChangeArrowheads="1"/>
          </p:cNvSpPr>
          <p:nvPr/>
        </p:nvSpPr>
        <p:spPr bwMode="auto">
          <a:xfrm>
            <a:off x="1076325" y="7924800"/>
            <a:ext cx="771525" cy="836613"/>
          </a:xfrm>
          <a:prstGeom prst="rect">
            <a:avLst/>
          </a:prstGeom>
          <a:noFill/>
          <a:ln w="9525">
            <a:noFill/>
            <a:miter lim="800000"/>
            <a:headEnd/>
            <a:tailEnd/>
          </a:ln>
        </p:spPr>
        <p:txBody>
          <a:bodyPr lIns="92610" tIns="46304" rIns="92610" bIns="46304">
            <a:spAutoFit/>
          </a:bodyPr>
          <a:lstStyle/>
          <a:p>
            <a:pPr defTabSz="925513" eaLnBrk="0" hangingPunct="0">
              <a:buClr>
                <a:schemeClr val="tx1"/>
              </a:buClr>
              <a:tabLst>
                <a:tab pos="581025" algn="r"/>
              </a:tabLst>
            </a:pPr>
            <a:r>
              <a:rPr lang="en-US" sz="800" b="1" dirty="0">
                <a:latin typeface="AtrissiGhad Bold" charset="0"/>
                <a:cs typeface="AtrissiGhad Bold" charset="0"/>
              </a:rPr>
              <a:t>Red </a:t>
            </a:r>
            <a:br>
              <a:rPr lang="en-US" sz="800" b="1" dirty="0">
                <a:latin typeface="AtrissiGhad Bold" charset="0"/>
                <a:cs typeface="AtrissiGhad Bold" charset="0"/>
              </a:rPr>
            </a:br>
            <a:r>
              <a:rPr lang="en-US" sz="800" b="1" dirty="0">
                <a:latin typeface="AtrissiGhad Bold" charset="0"/>
                <a:cs typeface="AtrissiGhad Bold" charset="0"/>
              </a:rPr>
              <a:t>Pantone </a:t>
            </a:r>
            <a:br>
              <a:rPr lang="en-US" sz="800" b="1" dirty="0">
                <a:latin typeface="AtrissiGhad Bold" charset="0"/>
                <a:cs typeface="AtrissiGhad Bold" charset="0"/>
              </a:rPr>
            </a:br>
            <a:r>
              <a:rPr lang="en-US" sz="800" b="1" dirty="0">
                <a:latin typeface="AtrissiGhad Bold" charset="0"/>
                <a:cs typeface="AtrissiGhad Bold" charset="0"/>
              </a:rPr>
              <a:t>485</a:t>
            </a:r>
          </a:p>
          <a:p>
            <a:pPr defTabSz="925513" eaLnBrk="0" hangingPunct="0">
              <a:buClr>
                <a:schemeClr val="tx1"/>
              </a:buClr>
              <a:tabLst>
                <a:tab pos="581025" algn="r"/>
              </a:tabLst>
            </a:pPr>
            <a:r>
              <a:rPr lang="en-US" sz="800" b="1" dirty="0">
                <a:latin typeface="AtrissiGhad Bold" charset="0"/>
                <a:cs typeface="AtrissiGhad Bold" charset="0"/>
              </a:rPr>
              <a:t>R	252</a:t>
            </a:r>
          </a:p>
          <a:p>
            <a:pPr defTabSz="925513" eaLnBrk="0" hangingPunct="0">
              <a:buClr>
                <a:schemeClr val="tx1"/>
              </a:buClr>
              <a:tabLst>
                <a:tab pos="581025" algn="r"/>
              </a:tabLst>
            </a:pPr>
            <a:r>
              <a:rPr lang="en-US" sz="800" b="1" dirty="0">
                <a:latin typeface="AtrissiGhad Bold" charset="0"/>
                <a:cs typeface="AtrissiGhad Bold" charset="0"/>
              </a:rPr>
              <a:t>G	5</a:t>
            </a:r>
          </a:p>
          <a:p>
            <a:pPr defTabSz="925513" eaLnBrk="0" hangingPunct="0">
              <a:buClr>
                <a:schemeClr val="tx1"/>
              </a:buClr>
              <a:tabLst>
                <a:tab pos="581025" algn="r"/>
              </a:tabLst>
            </a:pPr>
            <a:r>
              <a:rPr lang="en-US" sz="800" b="1" dirty="0">
                <a:latin typeface="AtrissiGhad Bold" charset="0"/>
                <a:cs typeface="AtrissiGhad Bold" charset="0"/>
              </a:rPr>
              <a:t>B	14</a:t>
            </a:r>
          </a:p>
        </p:txBody>
      </p:sp>
      <p:sp>
        <p:nvSpPr>
          <p:cNvPr id="29716" name="Text Box 20"/>
          <p:cNvSpPr txBox="1">
            <a:spLocks noChangeArrowheads="1"/>
          </p:cNvSpPr>
          <p:nvPr/>
        </p:nvSpPr>
        <p:spPr bwMode="auto">
          <a:xfrm>
            <a:off x="2260600" y="7924800"/>
            <a:ext cx="774700" cy="709066"/>
          </a:xfrm>
          <a:prstGeom prst="rect">
            <a:avLst/>
          </a:prstGeom>
          <a:noFill/>
          <a:ln w="9525">
            <a:noFill/>
            <a:miter lim="800000"/>
            <a:headEnd/>
            <a:tailEnd/>
          </a:ln>
        </p:spPr>
        <p:txBody>
          <a:bodyPr lIns="92610" tIns="46304" rIns="92610" bIns="46304">
            <a:spAutoFit/>
          </a:bodyPr>
          <a:lstStyle/>
          <a:p>
            <a:pPr defTabSz="925513" eaLnBrk="0" hangingPunct="0">
              <a:buClr>
                <a:schemeClr val="tx1"/>
              </a:buClr>
              <a:tabLst>
                <a:tab pos="581025" algn="r"/>
              </a:tabLst>
            </a:pPr>
            <a:r>
              <a:rPr lang="en-US" sz="800" b="1" dirty="0">
                <a:latin typeface="AtrissiGhad Bold" charset="0"/>
                <a:cs typeface="AtrissiGhad Bold" charset="0"/>
              </a:rPr>
              <a:t>Yellow </a:t>
            </a:r>
            <a:br>
              <a:rPr lang="en-US" sz="800" b="1" dirty="0">
                <a:latin typeface="AtrissiGhad Bold" charset="0"/>
                <a:cs typeface="AtrissiGhad Bold" charset="0"/>
              </a:rPr>
            </a:br>
            <a:r>
              <a:rPr lang="en-US" sz="800" b="1" dirty="0">
                <a:latin typeface="AtrissiGhad Bold" charset="0"/>
                <a:cs typeface="AtrissiGhad Bold" charset="0"/>
              </a:rPr>
              <a:t>Pantone 3965</a:t>
            </a:r>
          </a:p>
          <a:p>
            <a:pPr defTabSz="925513" eaLnBrk="0" hangingPunct="0">
              <a:buClr>
                <a:schemeClr val="tx1"/>
              </a:buClr>
              <a:tabLst>
                <a:tab pos="581025" algn="r"/>
              </a:tabLst>
            </a:pPr>
            <a:r>
              <a:rPr lang="en-US" sz="800" b="1" dirty="0">
                <a:latin typeface="AtrissiGhad Bold" charset="0"/>
                <a:cs typeface="AtrissiGhad Bold" charset="0"/>
              </a:rPr>
              <a:t>R	232</a:t>
            </a:r>
          </a:p>
          <a:p>
            <a:pPr defTabSz="925513" eaLnBrk="0" hangingPunct="0">
              <a:buClr>
                <a:schemeClr val="tx1"/>
              </a:buClr>
              <a:tabLst>
                <a:tab pos="581025" algn="r"/>
              </a:tabLst>
            </a:pPr>
            <a:r>
              <a:rPr lang="en-US" sz="800" b="1" dirty="0">
                <a:latin typeface="AtrissiGhad Bold" charset="0"/>
                <a:cs typeface="AtrissiGhad Bold" charset="0"/>
              </a:rPr>
              <a:t>G	244</a:t>
            </a:r>
          </a:p>
          <a:p>
            <a:pPr defTabSz="925513" eaLnBrk="0" hangingPunct="0">
              <a:buClr>
                <a:schemeClr val="tx1"/>
              </a:buClr>
              <a:tabLst>
                <a:tab pos="581025" algn="r"/>
              </a:tabLst>
            </a:pPr>
            <a:r>
              <a:rPr lang="en-US" sz="800" b="1" dirty="0">
                <a:latin typeface="AtrissiGhad Bold" charset="0"/>
                <a:cs typeface="AtrissiGhad Bold" charset="0"/>
              </a:rPr>
              <a:t>B	4</a:t>
            </a:r>
          </a:p>
        </p:txBody>
      </p:sp>
      <p:sp>
        <p:nvSpPr>
          <p:cNvPr id="29717" name="Text Box 21"/>
          <p:cNvSpPr txBox="1">
            <a:spLocks noChangeArrowheads="1"/>
          </p:cNvSpPr>
          <p:nvPr/>
        </p:nvSpPr>
        <p:spPr bwMode="auto">
          <a:xfrm>
            <a:off x="3541713" y="7924800"/>
            <a:ext cx="774700" cy="836613"/>
          </a:xfrm>
          <a:prstGeom prst="rect">
            <a:avLst/>
          </a:prstGeom>
          <a:noFill/>
          <a:ln w="9525">
            <a:noFill/>
            <a:miter lim="800000"/>
            <a:headEnd/>
            <a:tailEnd/>
          </a:ln>
        </p:spPr>
        <p:txBody>
          <a:bodyPr lIns="92610" tIns="46304" rIns="92610" bIns="46304">
            <a:spAutoFit/>
          </a:bodyPr>
          <a:lstStyle/>
          <a:p>
            <a:pPr defTabSz="925513" eaLnBrk="0" hangingPunct="0">
              <a:buClr>
                <a:schemeClr val="tx1"/>
              </a:buClr>
              <a:tabLst>
                <a:tab pos="581025" algn="r"/>
              </a:tabLst>
            </a:pPr>
            <a:r>
              <a:rPr lang="en-US" sz="800" b="1" dirty="0">
                <a:latin typeface="AtrissiGhad Bold" charset="0"/>
                <a:cs typeface="AtrissiGhad Bold" charset="0"/>
              </a:rPr>
              <a:t>Aqua </a:t>
            </a:r>
            <a:br>
              <a:rPr lang="en-US" sz="800" b="1" dirty="0">
                <a:latin typeface="AtrissiGhad Bold" charset="0"/>
                <a:cs typeface="AtrissiGhad Bold" charset="0"/>
              </a:rPr>
            </a:br>
            <a:r>
              <a:rPr lang="en-US" sz="800" b="1" dirty="0">
                <a:latin typeface="AtrissiGhad Bold" charset="0"/>
                <a:cs typeface="AtrissiGhad Bold" charset="0"/>
              </a:rPr>
              <a:t>Pantone </a:t>
            </a:r>
            <a:br>
              <a:rPr lang="en-US" sz="800" b="1" dirty="0">
                <a:latin typeface="AtrissiGhad Bold" charset="0"/>
                <a:cs typeface="AtrissiGhad Bold" charset="0"/>
              </a:rPr>
            </a:br>
            <a:r>
              <a:rPr lang="en-US" sz="800" b="1" dirty="0">
                <a:latin typeface="AtrissiGhad Bold" charset="0"/>
                <a:cs typeface="AtrissiGhad Bold" charset="0"/>
              </a:rPr>
              <a:t>319</a:t>
            </a:r>
          </a:p>
          <a:p>
            <a:pPr defTabSz="925513" eaLnBrk="0" hangingPunct="0">
              <a:buClr>
                <a:schemeClr val="tx1"/>
              </a:buClr>
              <a:tabLst>
                <a:tab pos="581025" algn="r"/>
              </a:tabLst>
            </a:pPr>
            <a:r>
              <a:rPr lang="en-US" sz="800" b="1" dirty="0">
                <a:latin typeface="AtrissiGhad Bold" charset="0"/>
                <a:cs typeface="AtrissiGhad Bold" charset="0"/>
              </a:rPr>
              <a:t>R	126</a:t>
            </a:r>
          </a:p>
          <a:p>
            <a:pPr defTabSz="925513" eaLnBrk="0" hangingPunct="0">
              <a:buClr>
                <a:schemeClr val="tx1"/>
              </a:buClr>
              <a:tabLst>
                <a:tab pos="581025" algn="r"/>
              </a:tabLst>
            </a:pPr>
            <a:r>
              <a:rPr lang="en-US" sz="800" b="1" dirty="0">
                <a:latin typeface="AtrissiGhad Bold" charset="0"/>
                <a:cs typeface="AtrissiGhad Bold" charset="0"/>
              </a:rPr>
              <a:t>G	204</a:t>
            </a:r>
          </a:p>
          <a:p>
            <a:pPr defTabSz="925513" eaLnBrk="0" hangingPunct="0">
              <a:buClr>
                <a:schemeClr val="tx1"/>
              </a:buClr>
              <a:tabLst>
                <a:tab pos="581025" algn="r"/>
              </a:tabLst>
            </a:pPr>
            <a:r>
              <a:rPr lang="en-US" sz="800" b="1" dirty="0">
                <a:latin typeface="AtrissiGhad Bold" charset="0"/>
                <a:cs typeface="AtrissiGhad Bold" charset="0"/>
              </a:rPr>
              <a:t>B	189</a:t>
            </a:r>
          </a:p>
        </p:txBody>
      </p:sp>
      <p:sp>
        <p:nvSpPr>
          <p:cNvPr id="29718" name="Text Box 22"/>
          <p:cNvSpPr txBox="1">
            <a:spLocks noChangeArrowheads="1"/>
          </p:cNvSpPr>
          <p:nvPr/>
        </p:nvSpPr>
        <p:spPr bwMode="auto">
          <a:xfrm>
            <a:off x="4754563" y="7924800"/>
            <a:ext cx="774700" cy="217488"/>
          </a:xfrm>
          <a:prstGeom prst="rect">
            <a:avLst/>
          </a:prstGeom>
          <a:noFill/>
          <a:ln w="9525">
            <a:noFill/>
            <a:miter lim="800000"/>
            <a:headEnd/>
            <a:tailEnd/>
          </a:ln>
        </p:spPr>
        <p:txBody>
          <a:bodyPr lIns="92610" tIns="46304" rIns="92610" bIns="46304">
            <a:spAutoFit/>
          </a:bodyPr>
          <a:lstStyle/>
          <a:p>
            <a:pPr defTabSz="925513" eaLnBrk="0" hangingPunct="0">
              <a:buClr>
                <a:schemeClr val="tx1"/>
              </a:buClr>
              <a:tabLst>
                <a:tab pos="581025" algn="r"/>
              </a:tabLst>
            </a:pPr>
            <a:r>
              <a:rPr lang="en-US" sz="800" b="1" dirty="0">
                <a:latin typeface="AtrissiGhad Bold" charset="0"/>
                <a:cs typeface="AtrissiGhad Bold" charset="0"/>
              </a:rPr>
              <a:t>White </a:t>
            </a:r>
          </a:p>
        </p:txBody>
      </p:sp>
    </p:spTree>
    <p:extLst>
      <p:ext uri="{BB962C8B-B14F-4D97-AF65-F5344CB8AC3E}">
        <p14:creationId xmlns:p14="http://schemas.microsoft.com/office/powerpoint/2010/main" val="602227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392797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2269500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437331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236432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987748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2523613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29445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a:prstGeom prst="rect">
            <a:avLst/>
          </a:prstGeom>
        </p:spPr>
        <p:txBody>
          <a:bodyPr/>
          <a:lstStyle>
            <a:lvl1pPr>
              <a:defRPr b="1" i="0">
                <a:latin typeface="AtrissiGhad Bold" charset="0"/>
              </a:defRPr>
            </a:lvl1pPr>
          </a:lstStyle>
          <a:p>
            <a:r>
              <a:rPr lang="en-US" dirty="0"/>
              <a:t>Click to edit Master title style</a:t>
            </a:r>
            <a:endParaRPr lang="ar-AE" dirty="0"/>
          </a:p>
        </p:txBody>
      </p:sp>
      <p:sp>
        <p:nvSpPr>
          <p:cNvPr id="3" name="Content Placeholder 2"/>
          <p:cNvSpPr>
            <a:spLocks noGrp="1"/>
          </p:cNvSpPr>
          <p:nvPr>
            <p:ph idx="1"/>
          </p:nvPr>
        </p:nvSpPr>
        <p:spPr>
          <a:xfrm>
            <a:off x="495300" y="1600200"/>
            <a:ext cx="8912225" cy="4525963"/>
          </a:xfrm>
          <a:prstGeom prst="rect">
            <a:avLst/>
          </a:prstGeom>
        </p:spPr>
        <p:txBody>
          <a:bodyPr/>
          <a:lstStyle>
            <a:lvl1pPr>
              <a:defRPr b="1" i="0">
                <a:latin typeface="AtrissiGhad Bold" charset="0"/>
              </a:defRPr>
            </a:lvl1pPr>
            <a:lvl2pPr>
              <a:defRPr b="1" i="0">
                <a:latin typeface="AtrissiGhad Bold" charset="0"/>
              </a:defRPr>
            </a:lvl2pPr>
            <a:lvl3pPr>
              <a:defRPr b="1" i="0">
                <a:latin typeface="AtrissiGhad Bold" charset="0"/>
              </a:defRPr>
            </a:lvl3pPr>
            <a:lvl4pPr>
              <a:defRPr b="1" i="0">
                <a:latin typeface="AtrissiGhad Bold" charset="0"/>
              </a:defRPr>
            </a:lvl4pPr>
            <a:lvl5pPr>
              <a:defRPr b="1" i="0">
                <a:latin typeface="AtrissiGhad Bold"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AE" dirty="0"/>
          </a:p>
        </p:txBody>
      </p:sp>
      <p:sp>
        <p:nvSpPr>
          <p:cNvPr id="4"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5"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6"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09F67F23-CF84-4767-B4C2-106786A50D2E}" type="slidenum">
              <a:rPr lang="ar-SA" smtClean="0"/>
              <a:pPr>
                <a:defRPr/>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0263" y="274638"/>
            <a:ext cx="2227262" cy="5851525"/>
          </a:xfrm>
          <a:prstGeom prst="rect">
            <a:avLst/>
          </a:prstGeom>
        </p:spPr>
        <p:txBody>
          <a:bodyPr vert="eaVert"/>
          <a:lstStyle>
            <a:lvl1pPr>
              <a:defRPr b="1" i="0">
                <a:latin typeface="AtrissiGhad Bold" charset="0"/>
              </a:defRPr>
            </a:lvl1pPr>
          </a:lstStyle>
          <a:p>
            <a:r>
              <a:rPr lang="en-US" dirty="0"/>
              <a:t>Click to edit Master title style</a:t>
            </a:r>
            <a:endParaRPr lang="ar-AE" dirty="0"/>
          </a:p>
        </p:txBody>
      </p:sp>
      <p:sp>
        <p:nvSpPr>
          <p:cNvPr id="3" name="Vertical Text Placeholder 2"/>
          <p:cNvSpPr>
            <a:spLocks noGrp="1"/>
          </p:cNvSpPr>
          <p:nvPr>
            <p:ph type="body" orient="vert" idx="1"/>
          </p:nvPr>
        </p:nvSpPr>
        <p:spPr>
          <a:xfrm>
            <a:off x="495300" y="274638"/>
            <a:ext cx="6532563" cy="5851525"/>
          </a:xfrm>
          <a:prstGeom prst="rect">
            <a:avLst/>
          </a:prstGeom>
        </p:spPr>
        <p:txBody>
          <a:bodyPr vert="eaVert"/>
          <a:lstStyle>
            <a:lvl1pPr>
              <a:defRPr b="1" i="0">
                <a:latin typeface="AtrissiGhad Bold" charset="0"/>
              </a:defRPr>
            </a:lvl1pPr>
            <a:lvl2pPr>
              <a:defRPr b="1" i="0">
                <a:latin typeface="AtrissiGhad Bold" charset="0"/>
              </a:defRPr>
            </a:lvl2pPr>
            <a:lvl3pPr>
              <a:defRPr b="1" i="0">
                <a:latin typeface="AtrissiGhad Bold" charset="0"/>
              </a:defRPr>
            </a:lvl3pPr>
            <a:lvl4pPr>
              <a:defRPr b="1" i="0">
                <a:latin typeface="AtrissiGhad Bold" charset="0"/>
              </a:defRPr>
            </a:lvl4pPr>
            <a:lvl5pPr>
              <a:defRPr b="1" i="0">
                <a:latin typeface="AtrissiGhad Bold"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AE" dirty="0"/>
          </a:p>
        </p:txBody>
      </p:sp>
      <p:sp>
        <p:nvSpPr>
          <p:cNvPr id="4"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5"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6"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3BE6DE10-0867-4F69-BE83-47D3F9837047}" type="slidenum">
              <a:rPr lang="ar-SA" smtClean="0"/>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3" name="Rectangle 96"/>
          <p:cNvSpPr>
            <a:spLocks noGrp="1" noChangeArrowheads="1"/>
          </p:cNvSpPr>
          <p:nvPr>
            <p:ph type="dt" sz="half" idx="10"/>
          </p:nvPr>
        </p:nvSpPr>
        <p:spPr>
          <a:xfrm>
            <a:off x="38100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4" name="Rectangle 97"/>
          <p:cNvSpPr>
            <a:spLocks noGrp="1" noChangeArrowheads="1"/>
          </p:cNvSpPr>
          <p:nvPr>
            <p:ph type="ftr" sz="quarter" idx="11"/>
          </p:nvPr>
        </p:nvSpPr>
        <p:spPr>
          <a:xfrm>
            <a:off x="275590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5" name="Rectangle 98"/>
          <p:cNvSpPr>
            <a:spLocks noGrp="1" noChangeArrowheads="1"/>
          </p:cNvSpPr>
          <p:nvPr>
            <p:ph type="sldNum" sz="quarter" idx="12"/>
          </p:nvPr>
        </p:nvSpPr>
        <p:spPr>
          <a:xfrm>
            <a:off x="7289800" y="6248400"/>
            <a:ext cx="2063750" cy="457200"/>
          </a:xfrm>
          <a:prstGeom prst="rect">
            <a:avLst/>
          </a:prstGeom>
          <a:ln/>
        </p:spPr>
        <p:txBody>
          <a:bodyPr/>
          <a:lstStyle>
            <a:lvl1pPr>
              <a:defRPr b="1" i="0">
                <a:latin typeface="AtrissiGhad Bold" charset="0"/>
                <a:cs typeface="AtrissiGhad Bold" charset="0"/>
              </a:defRPr>
            </a:lvl1pPr>
          </a:lstStyle>
          <a:p>
            <a:pPr>
              <a:defRPr/>
            </a:pPr>
            <a:fld id="{E7FB157F-A3AC-4387-820E-240D17BD657E}" type="slidenum">
              <a:rPr lang="ar-SA" smtClean="0"/>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16925" cy="1362075"/>
          </a:xfrm>
          <a:prstGeom prst="rect">
            <a:avLst/>
          </a:prstGeom>
        </p:spPr>
        <p:txBody>
          <a:bodyPr anchor="t"/>
          <a:lstStyle>
            <a:lvl1pPr algn="r">
              <a:defRPr sz="4000" b="1" i="0" cap="all">
                <a:latin typeface="AtrissiGhad Bold" charset="0"/>
              </a:defRPr>
            </a:lvl1pPr>
          </a:lstStyle>
          <a:p>
            <a:r>
              <a:rPr lang="en-US" dirty="0"/>
              <a:t>Click to edit Master title style</a:t>
            </a:r>
            <a:endParaRPr lang="ar-AE" dirty="0"/>
          </a:p>
        </p:txBody>
      </p:sp>
      <p:sp>
        <p:nvSpPr>
          <p:cNvPr id="3" name="Text Placeholder 2"/>
          <p:cNvSpPr>
            <a:spLocks noGrp="1"/>
          </p:cNvSpPr>
          <p:nvPr>
            <p:ph type="body" idx="1"/>
          </p:nvPr>
        </p:nvSpPr>
        <p:spPr>
          <a:xfrm>
            <a:off x="782638" y="2906713"/>
            <a:ext cx="8416925" cy="1500187"/>
          </a:xfrm>
          <a:prstGeom prst="rect">
            <a:avLst/>
          </a:prstGeom>
        </p:spPr>
        <p:txBody>
          <a:bodyPr anchor="b"/>
          <a:lstStyle>
            <a:lvl1pPr marL="0" indent="0">
              <a:buNone/>
              <a:defRPr sz="2000" b="1" i="0">
                <a:latin typeface="AtrissiGhad Bold"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5"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6"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2D83E165-828A-4CAA-9C4C-676CCE1FCD38}" type="slidenum">
              <a:rPr lang="ar-SA" smtClean="0"/>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a:prstGeom prst="rect">
            <a:avLst/>
          </a:prstGeom>
        </p:spPr>
        <p:txBody>
          <a:bodyPr/>
          <a:lstStyle>
            <a:lvl1pPr>
              <a:defRPr b="1" i="0">
                <a:latin typeface="AtrissiGhad Bold" charset="0"/>
              </a:defRPr>
            </a:lvl1pPr>
          </a:lstStyle>
          <a:p>
            <a:r>
              <a:rPr lang="en-US" dirty="0"/>
              <a:t>Click to edit Master title style</a:t>
            </a:r>
            <a:endParaRPr lang="ar-AE" dirty="0"/>
          </a:p>
        </p:txBody>
      </p:sp>
      <p:sp>
        <p:nvSpPr>
          <p:cNvPr id="3" name="Content Placeholder 2"/>
          <p:cNvSpPr>
            <a:spLocks noGrp="1"/>
          </p:cNvSpPr>
          <p:nvPr>
            <p:ph sz="half" idx="1"/>
          </p:nvPr>
        </p:nvSpPr>
        <p:spPr>
          <a:xfrm>
            <a:off x="495300" y="1600200"/>
            <a:ext cx="4379913" cy="4525963"/>
          </a:xfrm>
          <a:prstGeom prst="rect">
            <a:avLst/>
          </a:prstGeom>
        </p:spPr>
        <p:txBody>
          <a:bodyPr/>
          <a:lstStyle>
            <a:lvl1pPr>
              <a:defRPr sz="2800" b="1" i="0">
                <a:latin typeface="AtrissiGhad Bold" charset="0"/>
              </a:defRPr>
            </a:lvl1pPr>
            <a:lvl2pPr>
              <a:defRPr sz="2400" b="1" i="0">
                <a:latin typeface="AtrissiGhad Bold" charset="0"/>
              </a:defRPr>
            </a:lvl2pPr>
            <a:lvl3pPr>
              <a:defRPr sz="2000" b="1" i="0">
                <a:latin typeface="AtrissiGhad Bold" charset="0"/>
              </a:defRPr>
            </a:lvl3pPr>
            <a:lvl4pPr>
              <a:defRPr sz="1800" b="1" i="0">
                <a:latin typeface="AtrissiGhad Bold" charset="0"/>
              </a:defRPr>
            </a:lvl4pPr>
            <a:lvl5pPr>
              <a:defRPr sz="1800" b="1" i="0">
                <a:latin typeface="AtrissiGhad Bold"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AE" dirty="0"/>
          </a:p>
        </p:txBody>
      </p:sp>
      <p:sp>
        <p:nvSpPr>
          <p:cNvPr id="4" name="Content Placeholder 3"/>
          <p:cNvSpPr>
            <a:spLocks noGrp="1"/>
          </p:cNvSpPr>
          <p:nvPr>
            <p:ph sz="half" idx="2"/>
          </p:nvPr>
        </p:nvSpPr>
        <p:spPr>
          <a:xfrm>
            <a:off x="5027613" y="1600200"/>
            <a:ext cx="4379912" cy="4525963"/>
          </a:xfrm>
          <a:prstGeom prst="rect">
            <a:avLst/>
          </a:prstGeom>
        </p:spPr>
        <p:txBody>
          <a:bodyPr/>
          <a:lstStyle>
            <a:lvl1pPr>
              <a:defRPr sz="2800" b="1" i="0">
                <a:latin typeface="AtrissiGhad Bold" charset="0"/>
              </a:defRPr>
            </a:lvl1pPr>
            <a:lvl2pPr>
              <a:defRPr sz="2400" b="1" i="0">
                <a:latin typeface="AtrissiGhad Bold" charset="0"/>
              </a:defRPr>
            </a:lvl2pPr>
            <a:lvl3pPr>
              <a:defRPr sz="2000" b="1" i="0">
                <a:latin typeface="AtrissiGhad Bold" charset="0"/>
              </a:defRPr>
            </a:lvl3pPr>
            <a:lvl4pPr>
              <a:defRPr sz="1800" b="1" i="0">
                <a:latin typeface="AtrissiGhad Bold" charset="0"/>
              </a:defRPr>
            </a:lvl4pPr>
            <a:lvl5pPr>
              <a:defRPr sz="1800" b="1" i="0">
                <a:latin typeface="AtrissiGhad Bold"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AE" dirty="0"/>
          </a:p>
        </p:txBody>
      </p:sp>
      <p:sp>
        <p:nvSpPr>
          <p:cNvPr id="5"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6"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7"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7629872A-2499-4008-A1F2-866475925230}" type="slidenum">
              <a:rPr lang="ar-SA" smtClean="0"/>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a:prstGeom prst="rect">
            <a:avLst/>
          </a:prstGeom>
        </p:spPr>
        <p:txBody>
          <a:bodyPr/>
          <a:lstStyle>
            <a:lvl1pPr>
              <a:defRPr b="1" i="0">
                <a:latin typeface="AtrissiGhad Bold" charset="0"/>
              </a:defRPr>
            </a:lvl1pPr>
          </a:lstStyle>
          <a:p>
            <a:r>
              <a:rPr lang="en-US" dirty="0"/>
              <a:t>Click to edit Master title style</a:t>
            </a:r>
            <a:endParaRPr lang="ar-AE" dirty="0"/>
          </a:p>
        </p:txBody>
      </p:sp>
      <p:sp>
        <p:nvSpPr>
          <p:cNvPr id="3" name="Text Placeholder 2"/>
          <p:cNvSpPr>
            <a:spLocks noGrp="1"/>
          </p:cNvSpPr>
          <p:nvPr>
            <p:ph type="body" idx="1"/>
          </p:nvPr>
        </p:nvSpPr>
        <p:spPr>
          <a:xfrm>
            <a:off x="495300" y="1535113"/>
            <a:ext cx="4375150" cy="639762"/>
          </a:xfrm>
          <a:prstGeom prst="rect">
            <a:avLst/>
          </a:prstGeom>
        </p:spPr>
        <p:txBody>
          <a:bodyPr anchor="b"/>
          <a:lstStyle>
            <a:lvl1pPr marL="0" indent="0">
              <a:buNone/>
              <a:defRPr sz="2400" b="1" i="0">
                <a:latin typeface="AtrissiGhad Bold"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95300" y="2174875"/>
            <a:ext cx="4375150" cy="3951288"/>
          </a:xfrm>
          <a:prstGeom prst="rect">
            <a:avLst/>
          </a:prstGeom>
        </p:spPr>
        <p:txBody>
          <a:bodyPr/>
          <a:lstStyle>
            <a:lvl1pPr>
              <a:defRPr sz="2400" b="1" i="0">
                <a:latin typeface="AtrissiGhad Bold" charset="0"/>
              </a:defRPr>
            </a:lvl1pPr>
            <a:lvl2pPr>
              <a:defRPr sz="2000" b="1" i="0">
                <a:latin typeface="AtrissiGhad Bold" charset="0"/>
              </a:defRPr>
            </a:lvl2pPr>
            <a:lvl3pPr>
              <a:defRPr sz="1800" b="1" i="0">
                <a:latin typeface="AtrissiGhad Bold" charset="0"/>
              </a:defRPr>
            </a:lvl3pPr>
            <a:lvl4pPr>
              <a:defRPr sz="1600" b="1" i="0">
                <a:latin typeface="AtrissiGhad Bold" charset="0"/>
              </a:defRPr>
            </a:lvl4pPr>
            <a:lvl5pPr>
              <a:defRPr sz="1600" b="1" i="0">
                <a:latin typeface="AtrissiGhad Bold"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AE" dirty="0"/>
          </a:p>
        </p:txBody>
      </p:sp>
      <p:sp>
        <p:nvSpPr>
          <p:cNvPr id="5" name="Text Placeholder 4"/>
          <p:cNvSpPr>
            <a:spLocks noGrp="1"/>
          </p:cNvSpPr>
          <p:nvPr>
            <p:ph type="body" sz="quarter" idx="3"/>
          </p:nvPr>
        </p:nvSpPr>
        <p:spPr>
          <a:xfrm>
            <a:off x="5030788" y="1535113"/>
            <a:ext cx="4376737" cy="639762"/>
          </a:xfrm>
          <a:prstGeom prst="rect">
            <a:avLst/>
          </a:prstGeom>
        </p:spPr>
        <p:txBody>
          <a:bodyPr anchor="b"/>
          <a:lstStyle>
            <a:lvl1pPr marL="0" indent="0">
              <a:buNone/>
              <a:defRPr sz="2400" b="1" i="0">
                <a:latin typeface="AtrissiGhad Bold"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30788" y="2174875"/>
            <a:ext cx="4376737" cy="3951288"/>
          </a:xfrm>
          <a:prstGeom prst="rect">
            <a:avLst/>
          </a:prstGeom>
        </p:spPr>
        <p:txBody>
          <a:bodyPr/>
          <a:lstStyle>
            <a:lvl1pPr>
              <a:defRPr sz="2400" b="1" i="0">
                <a:latin typeface="AtrissiGhad Bold" charset="0"/>
              </a:defRPr>
            </a:lvl1pPr>
            <a:lvl2pPr>
              <a:defRPr sz="2000" b="1" i="0">
                <a:latin typeface="AtrissiGhad Bold" charset="0"/>
              </a:defRPr>
            </a:lvl2pPr>
            <a:lvl3pPr>
              <a:defRPr sz="1800" b="1" i="0">
                <a:latin typeface="AtrissiGhad Bold" charset="0"/>
              </a:defRPr>
            </a:lvl3pPr>
            <a:lvl4pPr>
              <a:defRPr sz="1600" b="1" i="0">
                <a:latin typeface="AtrissiGhad Bold" charset="0"/>
              </a:defRPr>
            </a:lvl4pPr>
            <a:lvl5pPr>
              <a:defRPr sz="1600" b="1" i="0">
                <a:latin typeface="AtrissiGhad Bold"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AE" dirty="0"/>
          </a:p>
        </p:txBody>
      </p:sp>
      <p:sp>
        <p:nvSpPr>
          <p:cNvPr id="7"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8"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9"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C8448233-30A9-45CF-A42F-39E56B08ADD1}" type="slidenum">
              <a:rPr lang="ar-SA" smtClean="0"/>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a:prstGeom prst="rect">
            <a:avLst/>
          </a:prstGeom>
        </p:spPr>
        <p:txBody>
          <a:bodyPr/>
          <a:lstStyle>
            <a:lvl1pPr>
              <a:defRPr b="1" i="0">
                <a:latin typeface="AtrissiGhad Bold" charset="0"/>
              </a:defRPr>
            </a:lvl1pPr>
          </a:lstStyle>
          <a:p>
            <a:r>
              <a:rPr lang="en-US" dirty="0"/>
              <a:t>Click to edit Master title style</a:t>
            </a:r>
            <a:endParaRPr lang="ar-AE" dirty="0"/>
          </a:p>
        </p:txBody>
      </p:sp>
      <p:sp>
        <p:nvSpPr>
          <p:cNvPr id="3"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4"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5"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E2AAA91C-7695-4617-A0A3-E9A8E47B2EC6}" type="slidenum">
              <a:rPr lang="ar-SA" smtClean="0"/>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3"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4"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92B79B10-BDE7-4D3B-95E4-76CE76FA4F2C}" type="slidenum">
              <a:rPr lang="ar-SA" smtClean="0"/>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7550" cy="1162050"/>
          </a:xfrm>
          <a:prstGeom prst="rect">
            <a:avLst/>
          </a:prstGeom>
        </p:spPr>
        <p:txBody>
          <a:bodyPr anchor="b"/>
          <a:lstStyle>
            <a:lvl1pPr algn="r">
              <a:defRPr sz="2000" b="1" i="0">
                <a:latin typeface="AtrissiGhad Bold" charset="0"/>
              </a:defRPr>
            </a:lvl1pPr>
          </a:lstStyle>
          <a:p>
            <a:r>
              <a:rPr lang="en-US" dirty="0"/>
              <a:t>Click to edit Master title style</a:t>
            </a:r>
            <a:endParaRPr lang="ar-AE" dirty="0"/>
          </a:p>
        </p:txBody>
      </p:sp>
      <p:sp>
        <p:nvSpPr>
          <p:cNvPr id="3" name="Content Placeholder 2"/>
          <p:cNvSpPr>
            <a:spLocks noGrp="1"/>
          </p:cNvSpPr>
          <p:nvPr>
            <p:ph idx="1"/>
          </p:nvPr>
        </p:nvSpPr>
        <p:spPr>
          <a:xfrm>
            <a:off x="3871913" y="273050"/>
            <a:ext cx="5535612" cy="5853113"/>
          </a:xfrm>
          <a:prstGeom prst="rect">
            <a:avLst/>
          </a:prstGeom>
        </p:spPr>
        <p:txBody>
          <a:bodyPr/>
          <a:lstStyle>
            <a:lvl1pPr>
              <a:defRPr sz="3200" b="1" i="0">
                <a:latin typeface="AtrissiGhad Bold" charset="0"/>
              </a:defRPr>
            </a:lvl1pPr>
            <a:lvl2pPr>
              <a:defRPr sz="2800" b="1" i="0">
                <a:latin typeface="AtrissiGhad Bold" charset="0"/>
              </a:defRPr>
            </a:lvl2pPr>
            <a:lvl3pPr>
              <a:defRPr sz="2400" b="1" i="0">
                <a:latin typeface="AtrissiGhad Bold" charset="0"/>
              </a:defRPr>
            </a:lvl3pPr>
            <a:lvl4pPr>
              <a:defRPr sz="2000" b="1" i="0">
                <a:latin typeface="AtrissiGhad Bold" charset="0"/>
              </a:defRPr>
            </a:lvl4pPr>
            <a:lvl5pPr>
              <a:defRPr sz="2000" b="1" i="0">
                <a:latin typeface="AtrissiGhad Bold"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AE" dirty="0"/>
          </a:p>
        </p:txBody>
      </p:sp>
      <p:sp>
        <p:nvSpPr>
          <p:cNvPr id="4" name="Text Placeholder 3"/>
          <p:cNvSpPr>
            <a:spLocks noGrp="1"/>
          </p:cNvSpPr>
          <p:nvPr>
            <p:ph type="body" sz="half" idx="2"/>
          </p:nvPr>
        </p:nvSpPr>
        <p:spPr>
          <a:xfrm>
            <a:off x="495300" y="1435100"/>
            <a:ext cx="3257550" cy="4691063"/>
          </a:xfrm>
          <a:prstGeom prst="rect">
            <a:avLst/>
          </a:prstGeom>
        </p:spPr>
        <p:txBody>
          <a:bodyPr/>
          <a:lstStyle>
            <a:lvl1pPr marL="0" indent="0">
              <a:buNone/>
              <a:defRPr sz="1400" b="1" i="0">
                <a:latin typeface="AtrissiGhad Bold"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6"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7"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6AC0DA09-D293-449F-A7EF-A640C87D1DD7}" type="slidenum">
              <a:rPr lang="ar-SA" smtClean="0"/>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0425" cy="566738"/>
          </a:xfrm>
          <a:prstGeom prst="rect">
            <a:avLst/>
          </a:prstGeom>
        </p:spPr>
        <p:txBody>
          <a:bodyPr anchor="b"/>
          <a:lstStyle>
            <a:lvl1pPr algn="r">
              <a:defRPr sz="2000" b="1" i="0">
                <a:latin typeface="AtrissiGhad Bold" charset="0"/>
              </a:defRPr>
            </a:lvl1pPr>
          </a:lstStyle>
          <a:p>
            <a:r>
              <a:rPr lang="en-US" dirty="0"/>
              <a:t>Click to edit Master title style</a:t>
            </a:r>
            <a:endParaRPr lang="ar-AE" dirty="0"/>
          </a:p>
        </p:txBody>
      </p:sp>
      <p:sp>
        <p:nvSpPr>
          <p:cNvPr id="3" name="Picture Placeholder 2"/>
          <p:cNvSpPr>
            <a:spLocks noGrp="1"/>
          </p:cNvSpPr>
          <p:nvPr>
            <p:ph type="pic" idx="1"/>
          </p:nvPr>
        </p:nvSpPr>
        <p:spPr>
          <a:xfrm>
            <a:off x="1941513" y="612775"/>
            <a:ext cx="5940425" cy="4114800"/>
          </a:xfrm>
          <a:prstGeom prst="rect">
            <a:avLst/>
          </a:prstGeom>
        </p:spPr>
        <p:txBody>
          <a:bodyPr/>
          <a:lstStyle>
            <a:lvl1pPr marL="0" indent="0">
              <a:buNone/>
              <a:defRPr sz="3200" b="1" i="0">
                <a:latin typeface="AtrissiGhad Bold"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AE" noProof="0" dirty="0"/>
          </a:p>
        </p:txBody>
      </p:sp>
      <p:sp>
        <p:nvSpPr>
          <p:cNvPr id="4" name="Text Placeholder 3"/>
          <p:cNvSpPr>
            <a:spLocks noGrp="1"/>
          </p:cNvSpPr>
          <p:nvPr>
            <p:ph type="body" sz="half" idx="2"/>
          </p:nvPr>
        </p:nvSpPr>
        <p:spPr>
          <a:xfrm>
            <a:off x="1941513" y="5367338"/>
            <a:ext cx="5940425" cy="804862"/>
          </a:xfrm>
          <a:prstGeom prst="rect">
            <a:avLst/>
          </a:prstGeom>
        </p:spPr>
        <p:txBody>
          <a:bodyPr/>
          <a:lstStyle>
            <a:lvl1pPr marL="0" indent="0">
              <a:buNone/>
              <a:defRPr sz="1400" b="1" i="0">
                <a:latin typeface="AtrissiGhad Bold"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6"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7"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470381D0-E04B-45AC-96F5-51785F6415E9}" type="slidenum">
              <a:rPr lang="ar-SA" smtClean="0"/>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a:prstGeom prst="rect">
            <a:avLst/>
          </a:prstGeom>
        </p:spPr>
        <p:txBody>
          <a:bodyPr/>
          <a:lstStyle>
            <a:lvl1pPr>
              <a:defRPr b="1" i="0">
                <a:latin typeface="AtrissiGhad Bold" charset="0"/>
              </a:defRPr>
            </a:lvl1pPr>
          </a:lstStyle>
          <a:p>
            <a:r>
              <a:rPr lang="en-US" dirty="0"/>
              <a:t>Click to edit Master title style</a:t>
            </a:r>
            <a:endParaRPr lang="ar-AE" dirty="0"/>
          </a:p>
        </p:txBody>
      </p:sp>
      <p:sp>
        <p:nvSpPr>
          <p:cNvPr id="3" name="Vertical Text Placeholder 2"/>
          <p:cNvSpPr>
            <a:spLocks noGrp="1"/>
          </p:cNvSpPr>
          <p:nvPr>
            <p:ph type="body" orient="vert" idx="1"/>
          </p:nvPr>
        </p:nvSpPr>
        <p:spPr>
          <a:xfrm>
            <a:off x="495300" y="1600200"/>
            <a:ext cx="8912225" cy="4525963"/>
          </a:xfrm>
          <a:prstGeom prst="rect">
            <a:avLst/>
          </a:prstGeom>
        </p:spPr>
        <p:txBody>
          <a:bodyPr vert="eaVert"/>
          <a:lstStyle>
            <a:lvl1pPr>
              <a:defRPr b="1" i="0">
                <a:latin typeface="AtrissiGhad Bold" charset="0"/>
              </a:defRPr>
            </a:lvl1pPr>
            <a:lvl2pPr>
              <a:defRPr b="1" i="0">
                <a:latin typeface="AtrissiGhad Bold" charset="0"/>
              </a:defRPr>
            </a:lvl2pPr>
            <a:lvl3pPr>
              <a:defRPr b="1" i="0">
                <a:latin typeface="AtrissiGhad Bold" charset="0"/>
              </a:defRPr>
            </a:lvl3pPr>
            <a:lvl4pPr>
              <a:defRPr b="1" i="0">
                <a:latin typeface="AtrissiGhad Bold" charset="0"/>
              </a:defRPr>
            </a:lvl4pPr>
            <a:lvl5pPr>
              <a:defRPr b="1" i="0">
                <a:latin typeface="AtrissiGhad Bold"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r-AE" dirty="0"/>
          </a:p>
        </p:txBody>
      </p:sp>
      <p:sp>
        <p:nvSpPr>
          <p:cNvPr id="4" name="Rectangle 96"/>
          <p:cNvSpPr>
            <a:spLocks noGrp="1" noChangeArrowheads="1"/>
          </p:cNvSpPr>
          <p:nvPr>
            <p:ph type="dt" sz="half" idx="10"/>
          </p:nvPr>
        </p:nvSpPr>
        <p:spPr>
          <a:xfrm>
            <a:off x="742950" y="6248400"/>
            <a:ext cx="206375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5" name="Rectangle 97"/>
          <p:cNvSpPr>
            <a:spLocks noGrp="1" noChangeArrowheads="1"/>
          </p:cNvSpPr>
          <p:nvPr>
            <p:ph type="ftr" sz="quarter" idx="11"/>
          </p:nvPr>
        </p:nvSpPr>
        <p:spPr>
          <a:xfrm>
            <a:off x="3384550" y="6248400"/>
            <a:ext cx="3136900" cy="457200"/>
          </a:xfrm>
          <a:prstGeom prst="rect">
            <a:avLst/>
          </a:prstGeom>
          <a:ln/>
        </p:spPr>
        <p:txBody>
          <a:bodyPr/>
          <a:lstStyle>
            <a:lvl1pPr>
              <a:defRPr b="1" i="0">
                <a:latin typeface="AtrissiGhad Bold" charset="0"/>
                <a:cs typeface="AtrissiGhad Bold" charset="0"/>
              </a:defRPr>
            </a:lvl1pPr>
          </a:lstStyle>
          <a:p>
            <a:pPr>
              <a:defRPr/>
            </a:pPr>
            <a:endParaRPr lang="en-US" dirty="0"/>
          </a:p>
        </p:txBody>
      </p:sp>
      <p:sp>
        <p:nvSpPr>
          <p:cNvPr id="6" name="Rectangle 98"/>
          <p:cNvSpPr>
            <a:spLocks noGrp="1" noChangeArrowheads="1"/>
          </p:cNvSpPr>
          <p:nvPr>
            <p:ph type="sldNum" sz="quarter" idx="12"/>
          </p:nvPr>
        </p:nvSpPr>
        <p:spPr>
          <a:xfrm>
            <a:off x="7099300" y="6248400"/>
            <a:ext cx="2063750" cy="457200"/>
          </a:xfrm>
          <a:prstGeom prst="rect">
            <a:avLst/>
          </a:prstGeom>
          <a:ln/>
        </p:spPr>
        <p:txBody>
          <a:bodyPr/>
          <a:lstStyle>
            <a:lvl1pPr>
              <a:defRPr b="1" i="0">
                <a:latin typeface="AtrissiGhad Bold" charset="0"/>
                <a:cs typeface="AtrissiGhad Bold" charset="0"/>
              </a:defRPr>
            </a:lvl1pPr>
          </a:lstStyle>
          <a:p>
            <a:pPr>
              <a:defRPr/>
            </a:pPr>
            <a:fld id="{A8E72246-5F21-4C83-B447-3CD587CC9C72}" type="slidenum">
              <a:rPr lang="ar-SA" smtClean="0"/>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902825" cy="6855801"/>
          </a:xfrm>
          <a:prstGeom prst="rect">
            <a:avLst/>
          </a:prstGeom>
        </p:spPr>
      </p:pic>
      <p:sp>
        <p:nvSpPr>
          <p:cNvPr id="513138" name="Rectangle 114"/>
          <p:cNvSpPr>
            <a:spLocks noChangeArrowheads="1"/>
          </p:cNvSpPr>
          <p:nvPr userDrawn="1"/>
        </p:nvSpPr>
        <p:spPr bwMode="auto">
          <a:xfrm>
            <a:off x="56960" y="6597328"/>
            <a:ext cx="3079432" cy="246221"/>
          </a:xfrm>
          <a:prstGeom prst="rect">
            <a:avLst/>
          </a:prstGeom>
          <a:noFill/>
          <a:ln w="9525">
            <a:noFill/>
            <a:miter lim="800000"/>
            <a:headEnd/>
            <a:tailEnd/>
          </a:ln>
          <a:effectLst/>
        </p:spPr>
        <p:txBody>
          <a:bodyPr wrap="square">
            <a:spAutoFit/>
          </a:bodyPr>
          <a:lstStyle/>
          <a:p>
            <a:pPr algn="ctr" rtl="1" eaLnBrk="0" hangingPunct="0"/>
            <a:r>
              <a:rPr lang="ar-AE" b="0" i="0" dirty="0">
                <a:solidFill>
                  <a:schemeClr val="bg1"/>
                </a:solidFill>
                <a:latin typeface="Times"/>
                <a:cs typeface="AtrissiGhad Bold" charset="0"/>
              </a:rPr>
              <a:t>برنامج تقييم مستوى نضج الجهات في التخطيط وإدارة الأداء </a:t>
            </a:r>
            <a:endParaRPr lang="en-US" b="0" i="0" dirty="0">
              <a:solidFill>
                <a:schemeClr val="bg1"/>
              </a:solidFill>
              <a:latin typeface="Sakkal Majalla Ajman106" charset="0"/>
              <a:ea typeface="Sakkal Majalla Ajman106" charset="0"/>
              <a:cs typeface="Sakkal Majalla Ajman106" charset="0"/>
            </a:endParaRPr>
          </a:p>
        </p:txBody>
      </p:sp>
      <p:sp>
        <p:nvSpPr>
          <p:cNvPr id="14" name="Text Box 1080"/>
          <p:cNvSpPr txBox="1">
            <a:spLocks noChangeArrowheads="1"/>
          </p:cNvSpPr>
          <p:nvPr userDrawn="1"/>
        </p:nvSpPr>
        <p:spPr bwMode="auto">
          <a:xfrm>
            <a:off x="4980352" y="6645275"/>
            <a:ext cx="169918" cy="153888"/>
          </a:xfrm>
          <a:prstGeom prst="rect">
            <a:avLst/>
          </a:prstGeom>
          <a:noFill/>
          <a:ln w="9525">
            <a:noFill/>
            <a:miter lim="800000"/>
            <a:headEnd/>
            <a:tailEnd/>
          </a:ln>
          <a:effectLst/>
        </p:spPr>
        <p:txBody>
          <a:bodyPr wrap="none" lIns="0" tIns="0" rIns="0" bIns="0">
            <a:spAutoFit/>
          </a:bodyPr>
          <a:lstStyle/>
          <a:p>
            <a:pPr algn="r" eaLnBrk="0" hangingPunct="0">
              <a:defRPr/>
            </a:pPr>
            <a:fld id="{27E19917-2959-47E0-9A25-EEAF72336328}" type="slidenum">
              <a:rPr lang="ar-SA" sz="1000" b="1" i="0">
                <a:solidFill>
                  <a:schemeClr val="bg1"/>
                </a:solidFill>
                <a:latin typeface="AtrissiGhad Bold" charset="0"/>
                <a:cs typeface="AtrissiGhad Bold" charset="0"/>
              </a:rPr>
              <a:pPr algn="r" eaLnBrk="0" hangingPunct="0">
                <a:defRPr/>
              </a:pPr>
              <a:t>‹#›</a:t>
            </a:fld>
            <a:endParaRPr lang="en-US" sz="1000" b="1" i="0" dirty="0">
              <a:solidFill>
                <a:schemeClr val="bg1"/>
              </a:solidFill>
              <a:latin typeface="AtrissiGhad Bold" charset="0"/>
              <a:cs typeface="+mn-cs"/>
            </a:endParaRPr>
          </a:p>
        </p:txBody>
      </p:sp>
      <p:pic>
        <p:nvPicPr>
          <p:cNvPr id="8" name="Picture 7"/>
          <p:cNvPicPr>
            <a:picLocks noChangeAspect="1"/>
          </p:cNvPicPr>
          <p:nvPr userDrawn="1"/>
        </p:nvPicPr>
        <p:blipFill>
          <a:blip r:embed="rId14">
            <a:alphaModFix amt="40000"/>
            <a:extLst>
              <a:ext uri="{28A0092B-C50C-407E-A947-70E740481C1C}">
                <a14:useLocalDpi xmlns:a14="http://schemas.microsoft.com/office/drawing/2010/main" val="0"/>
              </a:ext>
            </a:extLst>
          </a:blip>
          <a:stretch>
            <a:fillRect/>
          </a:stretch>
        </p:blipFill>
        <p:spPr>
          <a:xfrm>
            <a:off x="0" y="784502"/>
            <a:ext cx="9940984" cy="5739674"/>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3" r:id="rId2"/>
    <p:sldLayoutId id="2147483672" r:id="rId3"/>
    <p:sldLayoutId id="2147483671" r:id="rId4"/>
    <p:sldLayoutId id="2147483670" r:id="rId5"/>
    <p:sldLayoutId id="2147483669" r:id="rId6"/>
    <p:sldLayoutId id="2147483668" r:id="rId7"/>
    <p:sldLayoutId id="2147483667" r:id="rId8"/>
    <p:sldLayoutId id="2147483666" r:id="rId9"/>
    <p:sldLayoutId id="2147483665" r:id="rId10"/>
    <p:sldLayoutId id="2147483664" r:id="rId11"/>
  </p:sldLayoutIdLst>
  <p:transition/>
  <p:txStyles>
    <p:titleStyle>
      <a:lvl1pPr algn="just" rtl="0" eaLnBrk="0" fontAlgn="base" hangingPunct="0">
        <a:lnSpc>
          <a:spcPct val="90000"/>
        </a:lnSpc>
        <a:spcBef>
          <a:spcPct val="0"/>
        </a:spcBef>
        <a:spcAft>
          <a:spcPct val="0"/>
        </a:spcAft>
        <a:defRPr sz="2200" b="1">
          <a:solidFill>
            <a:schemeClr val="tx1"/>
          </a:solidFill>
          <a:latin typeface="+mj-lt"/>
          <a:ea typeface="+mj-ea"/>
          <a:cs typeface="+mj-cs"/>
        </a:defRPr>
      </a:lvl1pPr>
      <a:lvl2pPr algn="just" rtl="0" eaLnBrk="0" fontAlgn="base" hangingPunct="0">
        <a:lnSpc>
          <a:spcPct val="90000"/>
        </a:lnSpc>
        <a:spcBef>
          <a:spcPct val="0"/>
        </a:spcBef>
        <a:spcAft>
          <a:spcPct val="0"/>
        </a:spcAft>
        <a:defRPr sz="2200" b="1">
          <a:solidFill>
            <a:schemeClr val="tx1"/>
          </a:solidFill>
          <a:latin typeface="Arial" pitchFamily="34" charset="0"/>
        </a:defRPr>
      </a:lvl2pPr>
      <a:lvl3pPr algn="just" rtl="0" eaLnBrk="0" fontAlgn="base" hangingPunct="0">
        <a:lnSpc>
          <a:spcPct val="90000"/>
        </a:lnSpc>
        <a:spcBef>
          <a:spcPct val="0"/>
        </a:spcBef>
        <a:spcAft>
          <a:spcPct val="0"/>
        </a:spcAft>
        <a:defRPr sz="2200" b="1">
          <a:solidFill>
            <a:schemeClr val="tx1"/>
          </a:solidFill>
          <a:latin typeface="Arial" pitchFamily="34" charset="0"/>
        </a:defRPr>
      </a:lvl3pPr>
      <a:lvl4pPr algn="just" rtl="0" eaLnBrk="0" fontAlgn="base" hangingPunct="0">
        <a:lnSpc>
          <a:spcPct val="90000"/>
        </a:lnSpc>
        <a:spcBef>
          <a:spcPct val="0"/>
        </a:spcBef>
        <a:spcAft>
          <a:spcPct val="0"/>
        </a:spcAft>
        <a:defRPr sz="2200" b="1">
          <a:solidFill>
            <a:schemeClr val="tx1"/>
          </a:solidFill>
          <a:latin typeface="Arial" pitchFamily="34" charset="0"/>
        </a:defRPr>
      </a:lvl4pPr>
      <a:lvl5pPr algn="just" rtl="0" eaLnBrk="0" fontAlgn="base" hangingPunct="0">
        <a:lnSpc>
          <a:spcPct val="90000"/>
        </a:lnSpc>
        <a:spcBef>
          <a:spcPct val="0"/>
        </a:spcBef>
        <a:spcAft>
          <a:spcPct val="0"/>
        </a:spcAft>
        <a:defRPr sz="2200" b="1">
          <a:solidFill>
            <a:schemeClr val="tx1"/>
          </a:solidFill>
          <a:latin typeface="Arial" pitchFamily="34" charset="0"/>
        </a:defRPr>
      </a:lvl5pPr>
      <a:lvl6pPr marL="457200" algn="just" rtl="0" eaLnBrk="0" fontAlgn="base" hangingPunct="0">
        <a:lnSpc>
          <a:spcPct val="90000"/>
        </a:lnSpc>
        <a:spcBef>
          <a:spcPct val="0"/>
        </a:spcBef>
        <a:spcAft>
          <a:spcPct val="0"/>
        </a:spcAft>
        <a:defRPr sz="2200" b="1">
          <a:solidFill>
            <a:schemeClr val="tx1"/>
          </a:solidFill>
          <a:latin typeface="Arial" pitchFamily="34" charset="0"/>
        </a:defRPr>
      </a:lvl6pPr>
      <a:lvl7pPr marL="914400" algn="just" rtl="0" eaLnBrk="0" fontAlgn="base" hangingPunct="0">
        <a:lnSpc>
          <a:spcPct val="90000"/>
        </a:lnSpc>
        <a:spcBef>
          <a:spcPct val="0"/>
        </a:spcBef>
        <a:spcAft>
          <a:spcPct val="0"/>
        </a:spcAft>
        <a:defRPr sz="2200" b="1">
          <a:solidFill>
            <a:schemeClr val="tx1"/>
          </a:solidFill>
          <a:latin typeface="Arial" pitchFamily="34" charset="0"/>
        </a:defRPr>
      </a:lvl7pPr>
      <a:lvl8pPr marL="1371600" algn="just" rtl="0" eaLnBrk="0" fontAlgn="base" hangingPunct="0">
        <a:lnSpc>
          <a:spcPct val="90000"/>
        </a:lnSpc>
        <a:spcBef>
          <a:spcPct val="0"/>
        </a:spcBef>
        <a:spcAft>
          <a:spcPct val="0"/>
        </a:spcAft>
        <a:defRPr sz="2200" b="1">
          <a:solidFill>
            <a:schemeClr val="tx1"/>
          </a:solidFill>
          <a:latin typeface="Arial" pitchFamily="34" charset="0"/>
        </a:defRPr>
      </a:lvl8pPr>
      <a:lvl9pPr marL="1828800" algn="just" rtl="0" eaLnBrk="0" fontAlgn="base" hangingPunct="0">
        <a:lnSpc>
          <a:spcPct val="90000"/>
        </a:lnSpc>
        <a:spcBef>
          <a:spcPct val="0"/>
        </a:spcBef>
        <a:spcAft>
          <a:spcPct val="0"/>
        </a:spcAft>
        <a:defRPr sz="2200" b="1">
          <a:solidFill>
            <a:schemeClr val="tx1"/>
          </a:solidFill>
          <a:latin typeface="Arial" pitchFamily="34" charset="0"/>
        </a:defRPr>
      </a:lvl9pPr>
    </p:titleStyle>
    <p:bodyStyle>
      <a:lvl1pPr marL="234950" indent="-234950" algn="l" rtl="0" eaLnBrk="0" fontAlgn="base" hangingPunct="0">
        <a:spcBef>
          <a:spcPct val="100000"/>
        </a:spcBef>
        <a:spcAft>
          <a:spcPct val="0"/>
        </a:spcAft>
        <a:buClr>
          <a:srgbClr val="0B1F65"/>
        </a:buClr>
        <a:buFont typeface="Webdings" pitchFamily="18" charset="2"/>
        <a:buChar char="4"/>
        <a:defRPr sz="1600">
          <a:solidFill>
            <a:schemeClr val="tx1"/>
          </a:solidFill>
          <a:latin typeface="+mn-lt"/>
          <a:ea typeface="+mn-ea"/>
          <a:cs typeface="+mn-cs"/>
        </a:defRPr>
      </a:lvl1pPr>
      <a:lvl2pPr marL="457200" indent="-220663" algn="l" rtl="0" eaLnBrk="0" fontAlgn="base" hangingPunct="0">
        <a:lnSpc>
          <a:spcPct val="90000"/>
        </a:lnSpc>
        <a:spcBef>
          <a:spcPct val="40000"/>
        </a:spcBef>
        <a:spcAft>
          <a:spcPct val="0"/>
        </a:spcAft>
        <a:buClr>
          <a:srgbClr val="0B1F65"/>
        </a:buClr>
        <a:buChar char="–"/>
        <a:defRPr sz="1600">
          <a:solidFill>
            <a:schemeClr val="tx1"/>
          </a:solidFill>
          <a:latin typeface="+mn-lt"/>
        </a:defRPr>
      </a:lvl2pPr>
      <a:lvl3pPr marL="2278063" indent="11113" algn="l" rtl="0" eaLnBrk="0" fontAlgn="base" hangingPunct="0">
        <a:lnSpc>
          <a:spcPct val="90000"/>
        </a:lnSpc>
        <a:spcBef>
          <a:spcPct val="40000"/>
        </a:spcBef>
        <a:spcAft>
          <a:spcPct val="0"/>
        </a:spcAft>
        <a:buClr>
          <a:srgbClr val="0B1F65"/>
        </a:buClr>
        <a:buFont typeface="Webdings" pitchFamily="18" charset="2"/>
        <a:defRPr sz="1600">
          <a:solidFill>
            <a:schemeClr val="tx1"/>
          </a:solidFill>
          <a:latin typeface="+mn-lt"/>
        </a:defRPr>
      </a:lvl3pPr>
      <a:lvl4pPr marL="2403475" indent="-1031875" algn="l" rtl="0" eaLnBrk="0" fontAlgn="base" hangingPunct="0">
        <a:lnSpc>
          <a:spcPct val="90000"/>
        </a:lnSpc>
        <a:spcBef>
          <a:spcPct val="40000"/>
        </a:spcBef>
        <a:spcAft>
          <a:spcPct val="0"/>
        </a:spcAft>
        <a:buClr>
          <a:srgbClr val="0B1F65"/>
        </a:buClr>
        <a:defRPr sz="1600">
          <a:solidFill>
            <a:schemeClr val="tx1"/>
          </a:solidFill>
          <a:latin typeface="+mn-lt"/>
        </a:defRPr>
      </a:lvl4pPr>
      <a:lvl5pPr marL="2517775" indent="-688975" algn="l" rtl="0" eaLnBrk="0" fontAlgn="base" hangingPunct="0">
        <a:lnSpc>
          <a:spcPct val="90000"/>
        </a:lnSpc>
        <a:spcBef>
          <a:spcPct val="0"/>
        </a:spcBef>
        <a:spcAft>
          <a:spcPct val="40000"/>
        </a:spcAft>
        <a:buClr>
          <a:schemeClr val="tx1"/>
        </a:buClr>
        <a:buSzPct val="40000"/>
        <a:buFont typeface="Arial" charset="0"/>
        <a:defRPr sz="1600">
          <a:solidFill>
            <a:schemeClr val="tx1"/>
          </a:solidFill>
          <a:latin typeface="+mn-lt"/>
        </a:defRPr>
      </a:lvl5pPr>
      <a:lvl6pPr marL="2974975" algn="l" rtl="0" eaLnBrk="0" fontAlgn="base" hangingPunct="0">
        <a:lnSpc>
          <a:spcPct val="90000"/>
        </a:lnSpc>
        <a:spcBef>
          <a:spcPct val="0"/>
        </a:spcBef>
        <a:spcAft>
          <a:spcPct val="40000"/>
        </a:spcAft>
        <a:buClr>
          <a:schemeClr val="tx1"/>
        </a:buClr>
        <a:buSzPct val="40000"/>
        <a:buFont typeface="Arial" pitchFamily="34" charset="0"/>
        <a:defRPr sz="1600">
          <a:solidFill>
            <a:schemeClr val="tx1"/>
          </a:solidFill>
          <a:latin typeface="+mn-lt"/>
        </a:defRPr>
      </a:lvl6pPr>
      <a:lvl7pPr marL="3432175" algn="l" rtl="0" eaLnBrk="0" fontAlgn="base" hangingPunct="0">
        <a:lnSpc>
          <a:spcPct val="90000"/>
        </a:lnSpc>
        <a:spcBef>
          <a:spcPct val="0"/>
        </a:spcBef>
        <a:spcAft>
          <a:spcPct val="40000"/>
        </a:spcAft>
        <a:buClr>
          <a:schemeClr val="tx1"/>
        </a:buClr>
        <a:buSzPct val="40000"/>
        <a:buFont typeface="Arial" pitchFamily="34" charset="0"/>
        <a:defRPr sz="1600">
          <a:solidFill>
            <a:schemeClr val="tx1"/>
          </a:solidFill>
          <a:latin typeface="+mn-lt"/>
        </a:defRPr>
      </a:lvl7pPr>
      <a:lvl8pPr marL="3889375" algn="l" rtl="0" eaLnBrk="0" fontAlgn="base" hangingPunct="0">
        <a:lnSpc>
          <a:spcPct val="90000"/>
        </a:lnSpc>
        <a:spcBef>
          <a:spcPct val="0"/>
        </a:spcBef>
        <a:spcAft>
          <a:spcPct val="40000"/>
        </a:spcAft>
        <a:buClr>
          <a:schemeClr val="tx1"/>
        </a:buClr>
        <a:buSzPct val="40000"/>
        <a:buFont typeface="Arial" pitchFamily="34" charset="0"/>
        <a:defRPr sz="1600">
          <a:solidFill>
            <a:schemeClr val="tx1"/>
          </a:solidFill>
          <a:latin typeface="+mn-lt"/>
        </a:defRPr>
      </a:lvl8pPr>
      <a:lvl9pPr marL="4346575" algn="l" rtl="0" eaLnBrk="0" fontAlgn="base" hangingPunct="0">
        <a:lnSpc>
          <a:spcPct val="90000"/>
        </a:lnSpc>
        <a:spcBef>
          <a:spcPct val="0"/>
        </a:spcBef>
        <a:spcAft>
          <a:spcPct val="40000"/>
        </a:spcAft>
        <a:buClr>
          <a:schemeClr val="tx1"/>
        </a:buClr>
        <a:buSzPct val="40000"/>
        <a:buFont typeface="Arial" pitchFamily="34" charset="0"/>
        <a:defRPr sz="1600">
          <a:solidFill>
            <a:schemeClr val="tx1"/>
          </a:solidFill>
          <a:latin typeface="+mn-lt"/>
        </a:defRPr>
      </a:lvl9pPr>
    </p:bodyStyle>
    <p:other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75000"/>
          </a:schemeClr>
        </a:solidFill>
        <a:effectLst/>
      </p:bgPr>
    </p:bg>
    <p:spTree>
      <p:nvGrpSpPr>
        <p:cNvPr id="1" name=""/>
        <p:cNvGrpSpPr/>
        <p:nvPr/>
      </p:nvGrpSpPr>
      <p:grpSpPr>
        <a:xfrm>
          <a:off x="0" y="0"/>
          <a:ext cx="0" cy="0"/>
          <a:chOff x="0" y="0"/>
          <a:chExt cx="0" cy="0"/>
        </a:xfrm>
      </p:grpSpPr>
      <p:sp>
        <p:nvSpPr>
          <p:cNvPr id="3" name="Rectangle 2"/>
          <p:cNvSpPr/>
          <p:nvPr/>
        </p:nvSpPr>
        <p:spPr bwMode="auto">
          <a:xfrm>
            <a:off x="0" y="947056"/>
            <a:ext cx="9902825" cy="277585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pic>
        <p:nvPicPr>
          <p:cNvPr id="31" name="Picture 30"/>
          <p:cNvPicPr>
            <a:picLocks noChangeAspect="1"/>
          </p:cNvPicPr>
          <p:nvPr/>
        </p:nvPicPr>
        <p:blipFill>
          <a:blip r:embed="rId3">
            <a:alphaModFix amt="40000"/>
            <a:extLst>
              <a:ext uri="{28A0092B-C50C-407E-A947-70E740481C1C}">
                <a14:useLocalDpi xmlns:a14="http://schemas.microsoft.com/office/drawing/2010/main" val="0"/>
              </a:ext>
            </a:extLst>
          </a:blip>
          <a:stretch>
            <a:fillRect/>
          </a:stretch>
        </p:blipFill>
        <p:spPr>
          <a:xfrm>
            <a:off x="9525" y="0"/>
            <a:ext cx="9902825" cy="6858000"/>
          </a:xfrm>
          <a:prstGeom prst="rect">
            <a:avLst/>
          </a:prstGeom>
        </p:spPr>
      </p:pic>
      <p:sp>
        <p:nvSpPr>
          <p:cNvPr id="28" name="Rectangle 114"/>
          <p:cNvSpPr>
            <a:spLocks noChangeArrowheads="1"/>
          </p:cNvSpPr>
          <p:nvPr/>
        </p:nvSpPr>
        <p:spPr bwMode="auto">
          <a:xfrm>
            <a:off x="2890982" y="4404561"/>
            <a:ext cx="5870430" cy="1323439"/>
          </a:xfrm>
          <a:prstGeom prst="rect">
            <a:avLst/>
          </a:prstGeom>
          <a:noFill/>
          <a:ln w="9525">
            <a:noFill/>
            <a:miter lim="800000"/>
            <a:headEnd/>
            <a:tailEnd/>
          </a:ln>
          <a:effectLst/>
        </p:spPr>
        <p:txBody>
          <a:bodyPr wrap="square">
            <a:spAutoFit/>
          </a:bodyPr>
          <a:lstStyle/>
          <a:p>
            <a:pPr algn="ctr" rtl="1" eaLnBrk="0" hangingPunct="0"/>
            <a:r>
              <a:rPr lang="ar-AE" sz="4000" b="1" dirty="0">
                <a:solidFill>
                  <a:schemeClr val="bg1"/>
                </a:solidFill>
                <a:effectLst>
                  <a:outerShdw blurRad="38100" dist="38100" dir="2700000" algn="tl">
                    <a:srgbClr val="000000">
                      <a:alpha val="43137"/>
                    </a:srgbClr>
                  </a:outerShdw>
                </a:effectLst>
                <a:latin typeface="AtrissiGhad Bold" charset="0"/>
                <a:cs typeface="AtrissiGhad Bold" charset="0"/>
              </a:rPr>
              <a:t>برنامج تقييم مستوى نضج الجهة في التخطيط وإدارة الأداء</a:t>
            </a:r>
          </a:p>
        </p:txBody>
      </p:sp>
      <p:grpSp>
        <p:nvGrpSpPr>
          <p:cNvPr id="40" name="Group 39"/>
          <p:cNvGrpSpPr/>
          <p:nvPr/>
        </p:nvGrpSpPr>
        <p:grpSpPr>
          <a:xfrm>
            <a:off x="8496300" y="530970"/>
            <a:ext cx="734772" cy="739140"/>
            <a:chOff x="8496300" y="550020"/>
            <a:chExt cx="734772" cy="739140"/>
          </a:xfrm>
        </p:grpSpPr>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96799" y="557640"/>
              <a:ext cx="734273" cy="731520"/>
            </a:xfrm>
            <a:prstGeom prst="rect">
              <a:avLst/>
            </a:prstGeom>
          </p:spPr>
        </p:pic>
        <p:sp>
          <p:nvSpPr>
            <p:cNvPr id="36" name="Oval 35"/>
            <p:cNvSpPr/>
            <p:nvPr/>
          </p:nvSpPr>
          <p:spPr bwMode="auto">
            <a:xfrm>
              <a:off x="8496300" y="550020"/>
              <a:ext cx="731520" cy="731520"/>
            </a:xfrm>
            <a:prstGeom prst="ellipse">
              <a:avLst/>
            </a:prstGeom>
            <a:no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grpSp>
      <p:grpSp>
        <p:nvGrpSpPr>
          <p:cNvPr id="41" name="Group 40"/>
          <p:cNvGrpSpPr/>
          <p:nvPr/>
        </p:nvGrpSpPr>
        <p:grpSpPr>
          <a:xfrm>
            <a:off x="7654913" y="538590"/>
            <a:ext cx="734707" cy="733425"/>
            <a:chOff x="7654913" y="538590"/>
            <a:chExt cx="734707" cy="733425"/>
          </a:xfrm>
        </p:grpSpPr>
        <p:pic>
          <p:nvPicPr>
            <p:cNvPr id="34" name="Picture 3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54913" y="538590"/>
              <a:ext cx="731520" cy="731520"/>
            </a:xfrm>
            <a:prstGeom prst="rect">
              <a:avLst/>
            </a:prstGeom>
          </p:spPr>
        </p:pic>
        <p:sp>
          <p:nvSpPr>
            <p:cNvPr id="37" name="Oval 36"/>
            <p:cNvSpPr/>
            <p:nvPr/>
          </p:nvSpPr>
          <p:spPr bwMode="auto">
            <a:xfrm>
              <a:off x="7658100" y="540495"/>
              <a:ext cx="731520" cy="731520"/>
            </a:xfrm>
            <a:prstGeom prst="ellipse">
              <a:avLst/>
            </a:prstGeom>
            <a:no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grpSp>
      <p:grpSp>
        <p:nvGrpSpPr>
          <p:cNvPr id="42" name="Group 41"/>
          <p:cNvGrpSpPr/>
          <p:nvPr/>
        </p:nvGrpSpPr>
        <p:grpSpPr>
          <a:xfrm>
            <a:off x="6762990" y="485250"/>
            <a:ext cx="841248" cy="841248"/>
            <a:chOff x="6743940" y="485250"/>
            <a:chExt cx="841248" cy="841248"/>
          </a:xfrm>
        </p:grpSpPr>
        <p:pic>
          <p:nvPicPr>
            <p:cNvPr id="33" name="Picture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43940" y="485250"/>
              <a:ext cx="841248" cy="841248"/>
            </a:xfrm>
            <a:prstGeom prst="rect">
              <a:avLst/>
            </a:prstGeom>
          </p:spPr>
        </p:pic>
        <p:sp>
          <p:nvSpPr>
            <p:cNvPr id="38" name="Oval 37"/>
            <p:cNvSpPr/>
            <p:nvPr/>
          </p:nvSpPr>
          <p:spPr bwMode="auto">
            <a:xfrm>
              <a:off x="6800850" y="550020"/>
              <a:ext cx="713232" cy="713232"/>
            </a:xfrm>
            <a:prstGeom prst="ellipse">
              <a:avLst/>
            </a:prstGeom>
            <a:no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grpSp>
      <p:grpSp>
        <p:nvGrpSpPr>
          <p:cNvPr id="43" name="Group 42"/>
          <p:cNvGrpSpPr/>
          <p:nvPr/>
        </p:nvGrpSpPr>
        <p:grpSpPr>
          <a:xfrm>
            <a:off x="5967341" y="538590"/>
            <a:ext cx="736354" cy="752475"/>
            <a:chOff x="5948291" y="538590"/>
            <a:chExt cx="736354" cy="752475"/>
          </a:xfrm>
        </p:grpSpPr>
        <p:pic>
          <p:nvPicPr>
            <p:cNvPr id="30" name="Picture 2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48291" y="538590"/>
              <a:ext cx="731520" cy="731520"/>
            </a:xfrm>
            <a:prstGeom prst="rect">
              <a:avLst/>
            </a:prstGeom>
          </p:spPr>
        </p:pic>
        <p:sp>
          <p:nvSpPr>
            <p:cNvPr id="39" name="Oval 38"/>
            <p:cNvSpPr/>
            <p:nvPr/>
          </p:nvSpPr>
          <p:spPr bwMode="auto">
            <a:xfrm>
              <a:off x="5953125" y="559545"/>
              <a:ext cx="731520" cy="731520"/>
            </a:xfrm>
            <a:prstGeom prst="ellipse">
              <a:avLst/>
            </a:prstGeom>
            <a:no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grpSp>
      <p:sp>
        <p:nvSpPr>
          <p:cNvPr id="20" name="Rectangle 114"/>
          <p:cNvSpPr>
            <a:spLocks noChangeArrowheads="1"/>
          </p:cNvSpPr>
          <p:nvPr/>
        </p:nvSpPr>
        <p:spPr bwMode="auto">
          <a:xfrm>
            <a:off x="4390961" y="2049763"/>
            <a:ext cx="4824286" cy="707886"/>
          </a:xfrm>
          <a:prstGeom prst="rect">
            <a:avLst/>
          </a:prstGeom>
          <a:noFill/>
          <a:ln w="9525">
            <a:noFill/>
            <a:miter lim="800000"/>
            <a:headEnd/>
            <a:tailEnd/>
          </a:ln>
          <a:effectLst/>
        </p:spPr>
        <p:txBody>
          <a:bodyPr wrap="square">
            <a:spAutoFit/>
          </a:bodyPr>
          <a:lstStyle/>
          <a:p>
            <a:pPr algn="r" rtl="1" eaLnBrk="0" hangingPunct="0"/>
            <a:r>
              <a:rPr lang="ar-AE" sz="4000" b="1" dirty="0">
                <a:solidFill>
                  <a:srgbClr val="8D7249"/>
                </a:solidFill>
                <a:effectLst>
                  <a:outerShdw blurRad="38100" dist="38100" dir="2700000" algn="tl">
                    <a:srgbClr val="000000">
                      <a:alpha val="43137"/>
                    </a:srgbClr>
                  </a:outerShdw>
                </a:effectLst>
                <a:latin typeface="AtrissiGhad Bold" charset="0"/>
                <a:cs typeface="Sakkal Majalla Ajman106 Medium" charset="0"/>
              </a:rPr>
              <a:t>أسم الجهة</a:t>
            </a:r>
            <a:endParaRPr lang="en-US" sz="4000" dirty="0">
              <a:solidFill>
                <a:srgbClr val="8D7249"/>
              </a:solidFill>
              <a:effectLst>
                <a:outerShdw blurRad="38100" dist="38100" dir="2700000" algn="tl">
                  <a:srgbClr val="000000">
                    <a:alpha val="43137"/>
                  </a:srgbClr>
                </a:outerShdw>
              </a:effectLst>
              <a:latin typeface="Sakkal Majalla Ajman106 Medium" charset="0"/>
              <a:ea typeface="Sakkal Majalla Ajman106 Medium" charset="0"/>
              <a:cs typeface="Sakkal Majalla Ajman106 Medium"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ملاحظات وتوصيات التقييم: التخطيط الاستراتيجي</a:t>
            </a:r>
          </a:p>
        </p:txBody>
      </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
        <p:nvSpPr>
          <p:cNvPr id="124" name="TextBox 123"/>
          <p:cNvSpPr txBox="1"/>
          <p:nvPr/>
        </p:nvSpPr>
        <p:spPr>
          <a:xfrm>
            <a:off x="8893890" y="591032"/>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rgbClr val="8D7249"/>
                </a:solidFill>
                <a:latin typeface="AtrissiGhad Bold" charset="0"/>
                <a:cs typeface="AtrissiGhad Bold" charset="0"/>
              </a:rPr>
              <a:t>1</a:t>
            </a:r>
            <a:endParaRPr lang="en-US" sz="8800" b="1" dirty="0">
              <a:solidFill>
                <a:srgbClr val="8D7249"/>
              </a:solidFill>
              <a:latin typeface="AtrissiGhad Bold" charset="0"/>
              <a:cs typeface="AtrissiGhad Bold" charset="0"/>
            </a:endParaRPr>
          </a:p>
        </p:txBody>
      </p:sp>
      <p:sp>
        <p:nvSpPr>
          <p:cNvPr id="104" name="AutoShape 14"/>
          <p:cNvSpPr>
            <a:spLocks noChangeArrowheads="1"/>
          </p:cNvSpPr>
          <p:nvPr/>
        </p:nvSpPr>
        <p:spPr bwMode="auto">
          <a:xfrm rot="1979701">
            <a:off x="5764519" y="2022197"/>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109" name="AutoShape 14"/>
          <p:cNvSpPr>
            <a:spLocks noChangeArrowheads="1"/>
          </p:cNvSpPr>
          <p:nvPr/>
        </p:nvSpPr>
        <p:spPr bwMode="auto">
          <a:xfrm rot="6725060">
            <a:off x="6564956" y="4014568"/>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110" name="AutoShape 14"/>
          <p:cNvSpPr>
            <a:spLocks noChangeArrowheads="1"/>
          </p:cNvSpPr>
          <p:nvPr/>
        </p:nvSpPr>
        <p:spPr bwMode="auto">
          <a:xfrm rot="14951986">
            <a:off x="2909076" y="4013208"/>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115" name="AutoShape 14"/>
          <p:cNvSpPr>
            <a:spLocks noChangeArrowheads="1"/>
          </p:cNvSpPr>
          <p:nvPr/>
        </p:nvSpPr>
        <p:spPr bwMode="auto">
          <a:xfrm rot="10800000">
            <a:off x="4820478" y="5195435"/>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120" name="AutoShape 14"/>
          <p:cNvSpPr>
            <a:spLocks noChangeArrowheads="1"/>
          </p:cNvSpPr>
          <p:nvPr/>
        </p:nvSpPr>
        <p:spPr bwMode="auto">
          <a:xfrm rot="19631962">
            <a:off x="3629323" y="2010610"/>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grpSp>
        <p:nvGrpSpPr>
          <p:cNvPr id="125" name="Group 124"/>
          <p:cNvGrpSpPr/>
          <p:nvPr/>
        </p:nvGrpSpPr>
        <p:grpSpPr>
          <a:xfrm>
            <a:off x="2986000" y="1722998"/>
            <a:ext cx="3928146" cy="3378281"/>
            <a:chOff x="627866" y="1299902"/>
            <a:chExt cx="3962400" cy="3352800"/>
          </a:xfrm>
        </p:grpSpPr>
        <p:sp>
          <p:nvSpPr>
            <p:cNvPr id="126"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132" name="AutoShape 4"/>
            <p:cNvSpPr>
              <a:spLocks noChangeArrowheads="1"/>
            </p:cNvSpPr>
            <p:nvPr/>
          </p:nvSpPr>
          <p:spPr bwMode="auto">
            <a:xfrm>
              <a:off x="1885166" y="2525761"/>
              <a:ext cx="1447800" cy="1066800"/>
            </a:xfrm>
            <a:prstGeom prst="pentagon">
              <a:avLst/>
            </a:prstGeom>
            <a:solidFill>
              <a:srgbClr val="8D7249"/>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التخطيط </a:t>
              </a:r>
            </a:p>
            <a:p>
              <a:pPr algn="ctr" rtl="1"/>
              <a:r>
                <a:rPr lang="ar-AE" sz="1600" b="1" dirty="0">
                  <a:solidFill>
                    <a:schemeClr val="bg1"/>
                  </a:solidFill>
                </a:rPr>
                <a:t>الاستراتيجي</a:t>
              </a:r>
              <a:endParaRPr lang="en-US" sz="1600" b="1" dirty="0">
                <a:solidFill>
                  <a:schemeClr val="bg1"/>
                </a:solidFill>
              </a:endParaRPr>
            </a:p>
          </p:txBody>
        </p:sp>
        <p:cxnSp>
          <p:nvCxnSpPr>
            <p:cNvPr id="133" name="AutoShape 15"/>
            <p:cNvCxnSpPr>
              <a:cxnSpLocks noChangeShapeType="1"/>
              <a:stCxn id="126" idx="1"/>
              <a:endCxn id="132"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134" name="AutoShape 16"/>
            <p:cNvCxnSpPr>
              <a:cxnSpLocks noChangeShapeType="1"/>
              <a:stCxn id="126" idx="0"/>
              <a:endCxn id="132"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135" name="AutoShape 17"/>
            <p:cNvCxnSpPr>
              <a:cxnSpLocks noChangeShapeType="1"/>
              <a:stCxn id="126" idx="5"/>
              <a:endCxn id="132"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136" name="AutoShape 18"/>
            <p:cNvCxnSpPr>
              <a:cxnSpLocks noChangeShapeType="1"/>
              <a:stCxn id="126" idx="4"/>
              <a:endCxn id="132"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137" name="AutoShape 19"/>
            <p:cNvCxnSpPr>
              <a:cxnSpLocks noChangeShapeType="1"/>
              <a:stCxn id="126" idx="2"/>
              <a:endCxn id="132"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138" name="TextBox 137"/>
            <p:cNvSpPr txBox="1"/>
            <p:nvPr/>
          </p:nvSpPr>
          <p:spPr>
            <a:xfrm>
              <a:off x="2503486" y="1961933"/>
              <a:ext cx="1335169" cy="580364"/>
            </a:xfrm>
            <a:prstGeom prst="rect">
              <a:avLst/>
            </a:prstGeom>
            <a:noFill/>
          </p:spPr>
          <p:txBody>
            <a:bodyPr wrap="square" rtlCol="0">
              <a:spAutoFit/>
            </a:bodyPr>
            <a:lstStyle/>
            <a:p>
              <a:pPr algn="ctr" rtl="1"/>
              <a:r>
                <a:rPr lang="ar-AE" sz="1600" dirty="0"/>
                <a:t>1.1. التوجه الاستراتيجي</a:t>
              </a:r>
              <a:endParaRPr lang="en-US" sz="1600" dirty="0"/>
            </a:p>
          </p:txBody>
        </p:sp>
        <p:sp>
          <p:nvSpPr>
            <p:cNvPr id="139" name="TextBox 138"/>
            <p:cNvSpPr txBox="1"/>
            <p:nvPr/>
          </p:nvSpPr>
          <p:spPr>
            <a:xfrm>
              <a:off x="3052432" y="3146429"/>
              <a:ext cx="1335169" cy="580364"/>
            </a:xfrm>
            <a:prstGeom prst="rect">
              <a:avLst/>
            </a:prstGeom>
            <a:noFill/>
          </p:spPr>
          <p:txBody>
            <a:bodyPr wrap="square" rtlCol="0">
              <a:spAutoFit/>
            </a:bodyPr>
            <a:lstStyle/>
            <a:p>
              <a:pPr algn="ctr" rtl="1"/>
              <a:r>
                <a:rPr lang="ar-AE" sz="1600" dirty="0"/>
                <a:t>1.2. صياغة الاستراتيجية</a:t>
              </a:r>
              <a:endParaRPr lang="en-US" sz="1600" dirty="0"/>
            </a:p>
          </p:txBody>
        </p:sp>
        <p:sp>
          <p:nvSpPr>
            <p:cNvPr id="140" name="TextBox 139"/>
            <p:cNvSpPr txBox="1"/>
            <p:nvPr/>
          </p:nvSpPr>
          <p:spPr>
            <a:xfrm>
              <a:off x="805295" y="3158301"/>
              <a:ext cx="1335169" cy="580364"/>
            </a:xfrm>
            <a:prstGeom prst="rect">
              <a:avLst/>
            </a:prstGeom>
            <a:noFill/>
          </p:spPr>
          <p:txBody>
            <a:bodyPr wrap="square" rtlCol="0">
              <a:spAutoFit/>
            </a:bodyPr>
            <a:lstStyle/>
            <a:p>
              <a:pPr algn="ctr" rtl="1"/>
              <a:r>
                <a:rPr lang="ar-AE" sz="1600" dirty="0"/>
                <a:t>1.4. حوكمة الاستراتيجية</a:t>
              </a:r>
              <a:endParaRPr lang="en-US" sz="1600" dirty="0"/>
            </a:p>
          </p:txBody>
        </p:sp>
        <p:sp>
          <p:nvSpPr>
            <p:cNvPr id="141" name="TextBox 140"/>
            <p:cNvSpPr txBox="1"/>
            <p:nvPr/>
          </p:nvSpPr>
          <p:spPr>
            <a:xfrm>
              <a:off x="1905330" y="3912357"/>
              <a:ext cx="1335169" cy="580364"/>
            </a:xfrm>
            <a:prstGeom prst="rect">
              <a:avLst/>
            </a:prstGeom>
            <a:noFill/>
          </p:spPr>
          <p:txBody>
            <a:bodyPr wrap="square" rtlCol="0">
              <a:spAutoFit/>
            </a:bodyPr>
            <a:lstStyle/>
            <a:p>
              <a:pPr algn="ctr" rtl="1"/>
              <a:r>
                <a:rPr lang="ar-AE" sz="1600" dirty="0"/>
                <a:t>1.3. موائمة الاستراتيجية</a:t>
              </a:r>
              <a:endParaRPr lang="en-US" sz="1600" dirty="0"/>
            </a:p>
          </p:txBody>
        </p:sp>
        <p:sp>
          <p:nvSpPr>
            <p:cNvPr id="142" name="TextBox 141"/>
            <p:cNvSpPr txBox="1"/>
            <p:nvPr/>
          </p:nvSpPr>
          <p:spPr>
            <a:xfrm>
              <a:off x="1313862" y="1953773"/>
              <a:ext cx="1335169" cy="580364"/>
            </a:xfrm>
            <a:prstGeom prst="rect">
              <a:avLst/>
            </a:prstGeom>
            <a:noFill/>
          </p:spPr>
          <p:txBody>
            <a:bodyPr wrap="square" rtlCol="0">
              <a:spAutoFit/>
            </a:bodyPr>
            <a:lstStyle/>
            <a:p>
              <a:pPr algn="ctr" rtl="1"/>
              <a:r>
                <a:rPr lang="ar-AE" sz="1600" dirty="0"/>
                <a:t>1.5. مراجعة الاستراتيجية</a:t>
              </a:r>
            </a:p>
          </p:txBody>
        </p:sp>
      </p:grpSp>
      <p:cxnSp>
        <p:nvCxnSpPr>
          <p:cNvPr id="4" name="Straight Connector 3"/>
          <p:cNvCxnSpPr>
            <a:stCxn id="126" idx="5"/>
          </p:cNvCxnSpPr>
          <p:nvPr/>
        </p:nvCxnSpPr>
        <p:spPr bwMode="auto">
          <a:xfrm>
            <a:off x="6914142" y="3013383"/>
            <a:ext cx="281229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a:stCxn id="126" idx="1"/>
          </p:cNvCxnSpPr>
          <p:nvPr/>
        </p:nvCxnSpPr>
        <p:spPr bwMode="auto">
          <a:xfrm flipH="1">
            <a:off x="148856" y="3013383"/>
            <a:ext cx="283714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p:cNvCxnSpPr>
            <a:stCxn id="126" idx="4"/>
          </p:cNvCxnSpPr>
          <p:nvPr/>
        </p:nvCxnSpPr>
        <p:spPr bwMode="auto">
          <a:xfrm>
            <a:off x="6163934" y="5101270"/>
            <a:ext cx="3562562" cy="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a:stCxn id="126" idx="2"/>
          </p:cNvCxnSpPr>
          <p:nvPr/>
        </p:nvCxnSpPr>
        <p:spPr bwMode="auto">
          <a:xfrm flipH="1">
            <a:off x="148856" y="5101270"/>
            <a:ext cx="35873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a:endCxn id="126" idx="0"/>
          </p:cNvCxnSpPr>
          <p:nvPr/>
        </p:nvCxnSpPr>
        <p:spPr bwMode="auto">
          <a:xfrm>
            <a:off x="4950073" y="967563"/>
            <a:ext cx="0" cy="75543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3" name="Rectangle 246"/>
          <p:cNvSpPr>
            <a:spLocks noChangeArrowheads="1"/>
          </p:cNvSpPr>
          <p:nvPr/>
        </p:nvSpPr>
        <p:spPr bwMode="auto">
          <a:xfrm>
            <a:off x="6169033" y="1200197"/>
            <a:ext cx="2920754"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44" name="Text Box 245"/>
          <p:cNvSpPr txBox="1">
            <a:spLocks noChangeArrowheads="1"/>
          </p:cNvSpPr>
          <p:nvPr/>
        </p:nvSpPr>
        <p:spPr bwMode="auto">
          <a:xfrm>
            <a:off x="6018028" y="945802"/>
            <a:ext cx="2869765" cy="26417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التوجه الاستراتيجي</a:t>
            </a:r>
          </a:p>
        </p:txBody>
      </p:sp>
      <p:sp>
        <p:nvSpPr>
          <p:cNvPr id="145" name="Rectangle 246"/>
          <p:cNvSpPr>
            <a:spLocks noChangeArrowheads="1"/>
          </p:cNvSpPr>
          <p:nvPr/>
        </p:nvSpPr>
        <p:spPr bwMode="auto">
          <a:xfrm>
            <a:off x="112263" y="1190422"/>
            <a:ext cx="3071759"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46" name="Text Box 245"/>
          <p:cNvSpPr txBox="1">
            <a:spLocks noChangeArrowheads="1"/>
          </p:cNvSpPr>
          <p:nvPr/>
        </p:nvSpPr>
        <p:spPr bwMode="auto">
          <a:xfrm>
            <a:off x="112264" y="936027"/>
            <a:ext cx="2869765" cy="26417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مراجعة الاستراتيجية</a:t>
            </a:r>
          </a:p>
        </p:txBody>
      </p:sp>
      <p:sp>
        <p:nvSpPr>
          <p:cNvPr id="148" name="Rectangle 246"/>
          <p:cNvSpPr>
            <a:spLocks noChangeArrowheads="1"/>
          </p:cNvSpPr>
          <p:nvPr/>
        </p:nvSpPr>
        <p:spPr bwMode="auto">
          <a:xfrm>
            <a:off x="6928442" y="3380758"/>
            <a:ext cx="2900555"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55" name="Text Box 245"/>
          <p:cNvSpPr txBox="1">
            <a:spLocks noChangeArrowheads="1"/>
          </p:cNvSpPr>
          <p:nvPr/>
        </p:nvSpPr>
        <p:spPr bwMode="auto">
          <a:xfrm>
            <a:off x="7078846" y="3126363"/>
            <a:ext cx="2548158" cy="26417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صياغة الاستراتيجية</a:t>
            </a:r>
          </a:p>
        </p:txBody>
      </p:sp>
      <p:sp>
        <p:nvSpPr>
          <p:cNvPr id="161" name="Rectangle 246"/>
          <p:cNvSpPr>
            <a:spLocks noChangeArrowheads="1"/>
          </p:cNvSpPr>
          <p:nvPr/>
        </p:nvSpPr>
        <p:spPr bwMode="auto">
          <a:xfrm>
            <a:off x="-8863" y="3385072"/>
            <a:ext cx="2900555"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66" name="Text Box 245"/>
          <p:cNvSpPr txBox="1">
            <a:spLocks noChangeArrowheads="1"/>
          </p:cNvSpPr>
          <p:nvPr/>
        </p:nvSpPr>
        <p:spPr bwMode="auto">
          <a:xfrm>
            <a:off x="88375" y="3130677"/>
            <a:ext cx="275015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حوكمة الاستراتيجية</a:t>
            </a:r>
          </a:p>
        </p:txBody>
      </p:sp>
      <p:sp>
        <p:nvSpPr>
          <p:cNvPr id="167" name="Rectangle 246"/>
          <p:cNvSpPr>
            <a:spLocks noChangeArrowheads="1"/>
          </p:cNvSpPr>
          <p:nvPr/>
        </p:nvSpPr>
        <p:spPr bwMode="auto">
          <a:xfrm>
            <a:off x="340241" y="5449831"/>
            <a:ext cx="9481858" cy="1034944"/>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77" name="Text Box 245"/>
          <p:cNvSpPr txBox="1">
            <a:spLocks noChangeArrowheads="1"/>
          </p:cNvSpPr>
          <p:nvPr/>
        </p:nvSpPr>
        <p:spPr bwMode="auto">
          <a:xfrm>
            <a:off x="6794761" y="5195435"/>
            <a:ext cx="315495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موائمة الاستراتيجية</a:t>
            </a:r>
          </a:p>
        </p:txBody>
      </p:sp>
    </p:spTree>
    <p:extLst>
      <p:ext uri="{BB962C8B-B14F-4D97-AF65-F5344CB8AC3E}">
        <p14:creationId xmlns:p14="http://schemas.microsoft.com/office/powerpoint/2010/main" val="5473589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fade">
                                      <p:cBhvr>
                                        <p:cTn id="7" dur="500"/>
                                        <p:tgtEl>
                                          <p:spTgt spid="10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9"/>
                                        </p:tgtEl>
                                        <p:attrNameLst>
                                          <p:attrName>style.visibility</p:attrName>
                                        </p:attrNameLst>
                                      </p:cBhvr>
                                      <p:to>
                                        <p:strVal val="visible"/>
                                      </p:to>
                                    </p:set>
                                    <p:animEffect transition="in" filter="fade">
                                      <p:cBhvr>
                                        <p:cTn id="10" dur="500"/>
                                        <p:tgtEl>
                                          <p:spTgt spid="10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5"/>
                                        </p:tgtEl>
                                        <p:attrNameLst>
                                          <p:attrName>style.visibility</p:attrName>
                                        </p:attrNameLst>
                                      </p:cBhvr>
                                      <p:to>
                                        <p:strVal val="visible"/>
                                      </p:to>
                                    </p:set>
                                    <p:animEffect transition="in" filter="fade">
                                      <p:cBhvr>
                                        <p:cTn id="13" dur="500"/>
                                        <p:tgtEl>
                                          <p:spTgt spid="11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0"/>
                                        </p:tgtEl>
                                        <p:attrNameLst>
                                          <p:attrName>style.visibility</p:attrName>
                                        </p:attrNameLst>
                                      </p:cBhvr>
                                      <p:to>
                                        <p:strVal val="visible"/>
                                      </p:to>
                                    </p:set>
                                    <p:animEffect transition="in" filter="fade">
                                      <p:cBhvr>
                                        <p:cTn id="16" dur="500"/>
                                        <p:tgtEl>
                                          <p:spTgt spid="11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0"/>
                                        </p:tgtEl>
                                        <p:attrNameLst>
                                          <p:attrName>style.visibility</p:attrName>
                                        </p:attrNameLst>
                                      </p:cBhvr>
                                      <p:to>
                                        <p:strVal val="visible"/>
                                      </p:to>
                                    </p:set>
                                    <p:animEffect transition="in" filter="fade">
                                      <p:cBhvr>
                                        <p:cTn id="19"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9" grpId="0" animBg="1"/>
      <p:bldP spid="110" grpId="0" animBg="1"/>
      <p:bldP spid="115" grpId="0" animBg="1"/>
      <p:bldP spid="1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626725" y="3133849"/>
            <a:ext cx="5622925" cy="830997"/>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4800" b="1" dirty="0">
                <a:solidFill>
                  <a:schemeClr val="accent6">
                    <a:lumMod val="50000"/>
                  </a:schemeClr>
                </a:solidFill>
                <a:latin typeface="AtrissiGhad Bold" charset="0"/>
                <a:cs typeface="AtrissiGhad Bold" charset="0"/>
              </a:rPr>
              <a:t>قياس الأداء</a:t>
            </a:r>
          </a:p>
        </p:txBody>
      </p:sp>
      <p:sp>
        <p:nvSpPr>
          <p:cNvPr id="30" name="Rectangle 29"/>
          <p:cNvSpPr/>
          <p:nvPr/>
        </p:nvSpPr>
        <p:spPr bwMode="auto">
          <a:xfrm>
            <a:off x="6941476" y="2684413"/>
            <a:ext cx="273133" cy="1188720"/>
          </a:xfrm>
          <a:prstGeom prst="rect">
            <a:avLst/>
          </a:prstGeom>
          <a:solidFill>
            <a:schemeClr val="accent6">
              <a:lumMod val="75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lvl="0" indent="0" algn="r" defTabSz="914400" rtl="1" eaLnBrk="0" fontAlgn="auto" latinLnBrk="0" hangingPunct="0">
              <a:lnSpc>
                <a:spcPct val="100000"/>
              </a:lnSpc>
              <a:spcBef>
                <a:spcPts val="0"/>
              </a:spcBef>
              <a:spcAft>
                <a:spcPts val="0"/>
              </a:spcAft>
              <a:buClrTx/>
              <a:buSzTx/>
              <a:buFontTx/>
              <a:buNone/>
              <a:tabLst/>
              <a:defRPr/>
            </a:pPr>
            <a:endParaRPr kumimoji="0" lang="en-US" sz="1600" b="1" u="none" strike="noStrike" kern="0" cap="none" spc="0" normalizeH="0" baseline="0" noProof="0" dirty="0">
              <a:ln>
                <a:noFill/>
              </a:ln>
              <a:solidFill>
                <a:schemeClr val="bg1"/>
              </a:solidFill>
              <a:effectLst/>
              <a:uLnTx/>
              <a:uFillTx/>
              <a:latin typeface="AtrissiGhad Bold" charset="0"/>
              <a:cs typeface="+mn-cs"/>
            </a:endParaRPr>
          </a:p>
        </p:txBody>
      </p:sp>
      <p:sp>
        <p:nvSpPr>
          <p:cNvPr id="31" name="Rectangle 114"/>
          <p:cNvSpPr>
            <a:spLocks noChangeArrowheads="1"/>
          </p:cNvSpPr>
          <p:nvPr/>
        </p:nvSpPr>
        <p:spPr bwMode="auto">
          <a:xfrm>
            <a:off x="2146778" y="2765540"/>
            <a:ext cx="4102872" cy="369332"/>
          </a:xfrm>
          <a:prstGeom prst="rect">
            <a:avLst/>
          </a:prstGeom>
          <a:noFill/>
          <a:ln w="9525">
            <a:noFill/>
            <a:miter lim="800000"/>
            <a:headEnd/>
            <a:tailEnd/>
          </a:ln>
          <a:effectLst/>
        </p:spPr>
        <p:txBody>
          <a:bodyPr wrap="square">
            <a:spAutoFit/>
          </a:bodyPr>
          <a:lstStyle/>
          <a:p>
            <a:pPr algn="r" rtl="1" eaLnBrk="0" hangingPunct="0"/>
            <a:r>
              <a:rPr lang="ar-AE" sz="1800" dirty="0">
                <a:solidFill>
                  <a:srgbClr val="C00000"/>
                </a:solidFill>
                <a:latin typeface="Times"/>
                <a:cs typeface="AtrissiGhad Bold" charset="0"/>
              </a:rPr>
              <a:t>تقييم مستوى</a:t>
            </a:r>
            <a:endParaRPr lang="en-US" sz="1800" dirty="0">
              <a:solidFill>
                <a:srgbClr val="C00000"/>
              </a:solidFill>
              <a:latin typeface="Times"/>
              <a:cs typeface="AtrissiGhad Bold" charset="0"/>
            </a:endParaRPr>
          </a:p>
        </p:txBody>
      </p:sp>
      <p:sp>
        <p:nvSpPr>
          <p:cNvPr id="6" name="TextBox 5"/>
          <p:cNvSpPr txBox="1"/>
          <p:nvPr/>
        </p:nvSpPr>
        <p:spPr>
          <a:xfrm>
            <a:off x="7401967" y="2426583"/>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75000"/>
                  </a:schemeClr>
                </a:solidFill>
                <a:latin typeface="AtrissiGhad Bold" charset="0"/>
                <a:cs typeface="AtrissiGhad Bold" charset="0"/>
              </a:rPr>
              <a:t>2</a:t>
            </a:r>
            <a:endParaRPr lang="en-US" sz="8800" b="1" dirty="0">
              <a:solidFill>
                <a:schemeClr val="accent6">
                  <a:lumMod val="75000"/>
                </a:schemeClr>
              </a:solidFill>
              <a:latin typeface="AtrissiGhad Bold" charset="0"/>
              <a:cs typeface="AtrissiGhad Bold" charset="0"/>
            </a:endParaRPr>
          </a:p>
        </p:txBody>
      </p:sp>
    </p:spTree>
    <p:extLst>
      <p:ext uri="{BB962C8B-B14F-4D97-AF65-F5344CB8AC3E}">
        <p14:creationId xmlns:p14="http://schemas.microsoft.com/office/powerpoint/2010/main" val="297981482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67890"/>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المنهجية: قياس الأداء</a:t>
            </a:r>
          </a:p>
        </p:txBody>
      </p:sp>
      <p:sp>
        <p:nvSpPr>
          <p:cNvPr id="25" name="Rectangle 4"/>
          <p:cNvSpPr>
            <a:spLocks noChangeArrowheads="1"/>
          </p:cNvSpPr>
          <p:nvPr/>
        </p:nvSpPr>
        <p:spPr bwMode="auto">
          <a:xfrm>
            <a:off x="6396074" y="1633357"/>
            <a:ext cx="2485116" cy="1071603"/>
          </a:xfrm>
          <a:prstGeom prst="rect">
            <a:avLst/>
          </a:prstGeom>
          <a:noFill/>
          <a:ln w="12700">
            <a:noFill/>
            <a:miter lim="800000"/>
            <a:headEnd/>
            <a:tailEnd/>
          </a:ln>
        </p:spPr>
        <p:txBody>
          <a:bodyPr lIns="45720" rIns="45720" anchor="ctr"/>
          <a:lstStyle/>
          <a:p>
            <a:pPr algn="r" rtl="1" eaLnBrk="0" hangingPunct="0">
              <a:lnSpc>
                <a:spcPct val="90000"/>
              </a:lnSpc>
            </a:pPr>
            <a:r>
              <a:rPr lang="ar-AE" sz="1050" dirty="0"/>
              <a:t>2.1 اختيار المؤشرات: يشمل تقييم العمليات والأدوات والتقنيات التي تستخدمها </a:t>
            </a:r>
            <a:r>
              <a:rPr lang="ar-QA" altLang="en-US" sz="1050" dirty="0"/>
              <a:t>الجه</a:t>
            </a:r>
            <a:r>
              <a:rPr lang="ar-AE" altLang="en-US" sz="1050" dirty="0"/>
              <a:t>ة</a:t>
            </a:r>
            <a:r>
              <a:rPr lang="ar-QA" altLang="en-US" sz="1050" dirty="0"/>
              <a:t> الحكومية</a:t>
            </a:r>
            <a:r>
              <a:rPr lang="ar-AE" altLang="en-US" sz="1050" dirty="0"/>
              <a:t> </a:t>
            </a:r>
            <a:r>
              <a:rPr lang="ar-AE" sz="1050" dirty="0"/>
              <a:t>لتحديد مؤشرات الأداء ومدى التزامها في الممارسة العملية بالنظم الموضوعة. كما يتطرق هذا المحور إلى مدى مناسبة ومواءمة مؤشرات الأداء للأهداف الاستراتيجية</a:t>
            </a:r>
          </a:p>
          <a:p>
            <a:pPr algn="r" rtl="1" eaLnBrk="0" hangingPunct="0">
              <a:lnSpc>
                <a:spcPct val="90000"/>
              </a:lnSpc>
            </a:pPr>
            <a:endParaRPr lang="ar-AE" sz="1050" dirty="0"/>
          </a:p>
        </p:txBody>
      </p:sp>
      <p:sp>
        <p:nvSpPr>
          <p:cNvPr id="28" name="AutoShape 14"/>
          <p:cNvSpPr>
            <a:spLocks noChangeArrowheads="1"/>
          </p:cNvSpPr>
          <p:nvPr/>
        </p:nvSpPr>
        <p:spPr bwMode="auto">
          <a:xfrm rot="1979701">
            <a:off x="5764519" y="2022197"/>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33" name="AutoShape 14"/>
          <p:cNvSpPr>
            <a:spLocks noChangeArrowheads="1"/>
          </p:cNvSpPr>
          <p:nvPr/>
        </p:nvSpPr>
        <p:spPr bwMode="auto">
          <a:xfrm rot="6725060">
            <a:off x="6564956" y="4014568"/>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36" name="AutoShape 14"/>
          <p:cNvSpPr>
            <a:spLocks noChangeArrowheads="1"/>
          </p:cNvSpPr>
          <p:nvPr/>
        </p:nvSpPr>
        <p:spPr bwMode="auto">
          <a:xfrm rot="14951986">
            <a:off x="2909076" y="4013208"/>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37" name="AutoShape 14"/>
          <p:cNvSpPr>
            <a:spLocks noChangeArrowheads="1"/>
          </p:cNvSpPr>
          <p:nvPr/>
        </p:nvSpPr>
        <p:spPr bwMode="auto">
          <a:xfrm rot="10800000">
            <a:off x="4820478" y="5195435"/>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39" name="AutoShape 14"/>
          <p:cNvSpPr>
            <a:spLocks noChangeArrowheads="1"/>
          </p:cNvSpPr>
          <p:nvPr/>
        </p:nvSpPr>
        <p:spPr bwMode="auto">
          <a:xfrm rot="19631962">
            <a:off x="3629323" y="2010610"/>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57" name="Text Box 220"/>
          <p:cNvSpPr txBox="1">
            <a:spLocks noChangeArrowheads="1"/>
          </p:cNvSpPr>
          <p:nvPr/>
        </p:nvSpPr>
        <p:spPr bwMode="auto">
          <a:xfrm flipH="1">
            <a:off x="155447" y="949989"/>
            <a:ext cx="878315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QA" altLang="en-US" sz="1050" b="0" dirty="0">
                <a:latin typeface="+mn-lt"/>
                <a:cs typeface="+mn-cs"/>
              </a:rPr>
              <a:t>ينبغي أن تقترن الخطة الاستراتيجية بمجموعة من بطاقات الأداء ولوحات المؤشرات ذات المغزى، والتي تعكس كيفية قياس الإنجاز مع ضرورة إبقاء تركيز واهتمام المديرين على البيانات الأكثر أهمية. يهدف هذا المجال إلى تقييم مستوى نضج الجهة الحكومية في قياس أدائها في تحقيق أهدافها الاستراتيجية. يوضح الشكل التالي المحاور الفرعية </a:t>
            </a:r>
            <a:r>
              <a:rPr lang="ar-AE" altLang="en-US" sz="1050" b="0" dirty="0">
                <a:latin typeface="+mn-lt"/>
                <a:cs typeface="+mn-cs"/>
              </a:rPr>
              <a:t>الخمسة </a:t>
            </a:r>
            <a:r>
              <a:rPr lang="ar-QA" altLang="en-US" sz="1050" b="0" dirty="0">
                <a:latin typeface="+mn-lt"/>
                <a:cs typeface="+mn-cs"/>
              </a:rPr>
              <a:t>التي يتضمنها مجال قياس الأداء:</a:t>
            </a:r>
            <a:endParaRPr lang="en-US" altLang="en-US" sz="1050" b="0" dirty="0">
              <a:latin typeface="+mn-lt"/>
              <a:cs typeface="+mn-cs"/>
            </a:endParaRPr>
          </a:p>
        </p:txBody>
      </p:sp>
      <p:sp>
        <p:nvSpPr>
          <p:cNvPr id="58" name="Rectangle 4"/>
          <p:cNvSpPr>
            <a:spLocks noChangeArrowheads="1"/>
          </p:cNvSpPr>
          <p:nvPr/>
        </p:nvSpPr>
        <p:spPr bwMode="auto">
          <a:xfrm>
            <a:off x="6953753" y="3902396"/>
            <a:ext cx="2198650" cy="1071603"/>
          </a:xfrm>
          <a:prstGeom prst="rect">
            <a:avLst/>
          </a:prstGeom>
          <a:noFill/>
          <a:ln w="12700">
            <a:noFill/>
            <a:miter lim="800000"/>
            <a:headEnd/>
            <a:tailEnd/>
          </a:ln>
        </p:spPr>
        <p:txBody>
          <a:bodyPr lIns="45720" rIns="45720" anchor="ctr"/>
          <a:lstStyle/>
          <a:p>
            <a:pPr algn="r" rtl="1"/>
            <a:r>
              <a:rPr lang="ar-AE" sz="1050" dirty="0">
                <a:latin typeface="FrutigerLTArabic-55Roman"/>
              </a:rPr>
              <a:t>2.2 توثيق المؤشرات: يشمل تقييم إلى أي مدى تلتزم </a:t>
            </a:r>
            <a:r>
              <a:rPr lang="ar-QA" altLang="en-US" sz="1050" dirty="0"/>
              <a:t>الجه</a:t>
            </a:r>
            <a:r>
              <a:rPr lang="ar-AE" altLang="en-US" sz="1050" dirty="0"/>
              <a:t>ة</a:t>
            </a:r>
            <a:r>
              <a:rPr lang="ar-QA" altLang="en-US" sz="1050" dirty="0"/>
              <a:t> الحكومية</a:t>
            </a:r>
            <a:r>
              <a:rPr lang="ar-AE" altLang="en-US" sz="1050" dirty="0"/>
              <a:t> </a:t>
            </a:r>
            <a:r>
              <a:rPr lang="ar-AE" sz="1050" dirty="0">
                <a:latin typeface="FrutigerLTArabic-55Roman"/>
              </a:rPr>
              <a:t>بتوثيق مؤشرات قياس الأداء وطبيعة العمليات والأدوات المستخدمة في ذلك وتحديد الأشخاص المعنين، بالإضافة إلى التحديث المستمر لتوثيق المؤشرات.</a:t>
            </a:r>
          </a:p>
        </p:txBody>
      </p:sp>
      <p:sp>
        <p:nvSpPr>
          <p:cNvPr id="59" name="Rectangle 4"/>
          <p:cNvSpPr>
            <a:spLocks noChangeArrowheads="1"/>
          </p:cNvSpPr>
          <p:nvPr/>
        </p:nvSpPr>
        <p:spPr bwMode="auto">
          <a:xfrm>
            <a:off x="1055345" y="1449473"/>
            <a:ext cx="2379555" cy="1285450"/>
          </a:xfrm>
          <a:prstGeom prst="rect">
            <a:avLst/>
          </a:prstGeom>
          <a:noFill/>
          <a:ln w="12700">
            <a:noFill/>
            <a:miter lim="800000"/>
            <a:headEnd/>
            <a:tailEnd/>
          </a:ln>
        </p:spPr>
        <p:txBody>
          <a:bodyPr lIns="45720" rIns="45720" anchor="ctr"/>
          <a:lstStyle/>
          <a:p>
            <a:pPr algn="r" rtl="1" eaLnBrk="0" hangingPunct="0">
              <a:lnSpc>
                <a:spcPct val="90000"/>
              </a:lnSpc>
            </a:pPr>
            <a:r>
              <a:rPr lang="ar-AE" sz="1050" dirty="0"/>
              <a:t>2.5 حوكمة المؤشرات: يشمل تقييم مدى توافر نظام حوكمة لقياس الأداء يحدد المسئوليات والأدوار ومدى توفير البرامج التدريبية لضمان إلمام العاملين بنظام الحوكمة وإجراءات قياس الأداء</a:t>
            </a:r>
          </a:p>
        </p:txBody>
      </p:sp>
      <p:sp>
        <p:nvSpPr>
          <p:cNvPr id="60" name="Rectangle 4"/>
          <p:cNvSpPr>
            <a:spLocks noChangeArrowheads="1"/>
          </p:cNvSpPr>
          <p:nvPr/>
        </p:nvSpPr>
        <p:spPr bwMode="auto">
          <a:xfrm>
            <a:off x="3732800" y="5468043"/>
            <a:ext cx="2434647" cy="1071603"/>
          </a:xfrm>
          <a:prstGeom prst="rect">
            <a:avLst/>
          </a:prstGeom>
          <a:noFill/>
          <a:ln w="12700">
            <a:noFill/>
            <a:miter lim="800000"/>
            <a:headEnd/>
            <a:tailEnd/>
          </a:ln>
        </p:spPr>
        <p:txBody>
          <a:bodyPr lIns="45720" rIns="45720" anchor="ctr"/>
          <a:lstStyle/>
          <a:p>
            <a:pPr algn="r" rtl="1"/>
            <a:r>
              <a:rPr lang="ar-AE" sz="1050" dirty="0">
                <a:latin typeface="FrutigerLTArabic-55Roman"/>
              </a:rPr>
              <a:t>2.3 تحديد المستهدفات: يشمل تقييم مدى التزام </a:t>
            </a:r>
            <a:r>
              <a:rPr lang="ar-QA" altLang="en-US" sz="1050" dirty="0"/>
              <a:t>الجه</a:t>
            </a:r>
            <a:r>
              <a:rPr lang="ar-AE" altLang="en-US" sz="1050" dirty="0"/>
              <a:t>ة</a:t>
            </a:r>
            <a:r>
              <a:rPr lang="ar-QA" altLang="en-US" sz="1050" dirty="0"/>
              <a:t> الحكومية</a:t>
            </a:r>
            <a:r>
              <a:rPr lang="ar-AE" altLang="en-US" sz="1050" dirty="0"/>
              <a:t> </a:t>
            </a:r>
            <a:r>
              <a:rPr lang="ar-AE" sz="1050" dirty="0">
                <a:latin typeface="FrutigerLTArabic-55Roman"/>
              </a:rPr>
              <a:t>في تحديد المستهدفات وحدود السماح لكل المؤشرات وتحديد القيم المرجعية لها</a:t>
            </a:r>
          </a:p>
        </p:txBody>
      </p:sp>
      <p:sp>
        <p:nvSpPr>
          <p:cNvPr id="61" name="Rectangle 4"/>
          <p:cNvSpPr>
            <a:spLocks noChangeArrowheads="1"/>
          </p:cNvSpPr>
          <p:nvPr/>
        </p:nvSpPr>
        <p:spPr bwMode="auto">
          <a:xfrm>
            <a:off x="558800" y="3875945"/>
            <a:ext cx="2247668" cy="1071603"/>
          </a:xfrm>
          <a:prstGeom prst="rect">
            <a:avLst/>
          </a:prstGeom>
          <a:noFill/>
          <a:ln w="12700">
            <a:noFill/>
            <a:miter lim="800000"/>
            <a:headEnd/>
            <a:tailEnd/>
          </a:ln>
        </p:spPr>
        <p:txBody>
          <a:bodyPr lIns="45720" rIns="45720" anchor="ctr"/>
          <a:lstStyle/>
          <a:p>
            <a:pPr algn="r" rtl="1" eaLnBrk="0" hangingPunct="0">
              <a:lnSpc>
                <a:spcPct val="90000"/>
              </a:lnSpc>
            </a:pPr>
            <a:r>
              <a:rPr lang="ar-AE" sz="1050" dirty="0"/>
              <a:t>2.4 جمع البيانات: يشمل تقييم مدى سلامة عملية جمع البيانات وتحديد مصادرها والجداول الزمنية</a:t>
            </a:r>
          </a:p>
          <a:p>
            <a:pPr algn="r" rtl="1" eaLnBrk="0" hangingPunct="0">
              <a:lnSpc>
                <a:spcPct val="90000"/>
              </a:lnSpc>
            </a:pPr>
            <a:r>
              <a:rPr lang="ar-AE" sz="1050" dirty="0"/>
              <a:t>لجمعها ودقتها. ومدى نجاح </a:t>
            </a:r>
            <a:r>
              <a:rPr lang="ar-QA" altLang="en-US" sz="1050" dirty="0"/>
              <a:t>الجه</a:t>
            </a:r>
            <a:r>
              <a:rPr lang="ar-AE" altLang="en-US" sz="1050" dirty="0"/>
              <a:t>ة</a:t>
            </a:r>
            <a:r>
              <a:rPr lang="ar-QA" altLang="en-US" sz="1050" dirty="0"/>
              <a:t> الحكومية</a:t>
            </a:r>
            <a:r>
              <a:rPr lang="ar-AE" altLang="en-US" sz="1050" dirty="0"/>
              <a:t> </a:t>
            </a:r>
            <a:r>
              <a:rPr lang="ar-AE" sz="1050" dirty="0"/>
              <a:t>في استخدام الحلول التقنية لتمكين جمع البيانات وعمل النماذج وإعداد التقارير</a:t>
            </a:r>
          </a:p>
        </p:txBody>
      </p:sp>
      <p:grpSp>
        <p:nvGrpSpPr>
          <p:cNvPr id="29" name="Group 28"/>
          <p:cNvGrpSpPr/>
          <p:nvPr/>
        </p:nvGrpSpPr>
        <p:grpSpPr>
          <a:xfrm>
            <a:off x="2972433" y="1768953"/>
            <a:ext cx="3981320" cy="3299703"/>
            <a:chOff x="627866" y="1299902"/>
            <a:chExt cx="3962400" cy="3352800"/>
          </a:xfrm>
        </p:grpSpPr>
        <p:sp>
          <p:nvSpPr>
            <p:cNvPr id="30"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31" name="AutoShape 4"/>
            <p:cNvSpPr>
              <a:spLocks noChangeArrowheads="1"/>
            </p:cNvSpPr>
            <p:nvPr/>
          </p:nvSpPr>
          <p:spPr bwMode="auto">
            <a:xfrm>
              <a:off x="1885166" y="2525761"/>
              <a:ext cx="1447800" cy="1066800"/>
            </a:xfrm>
            <a:prstGeom prst="pentagon">
              <a:avLst/>
            </a:prstGeom>
            <a:solidFill>
              <a:schemeClr val="accent6">
                <a:lumMod val="75000"/>
              </a:schemeClr>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قياس </a:t>
              </a:r>
            </a:p>
            <a:p>
              <a:pPr algn="ctr" rtl="1"/>
              <a:r>
                <a:rPr lang="ar-AE" sz="1600" b="1" dirty="0">
                  <a:solidFill>
                    <a:schemeClr val="bg1"/>
                  </a:solidFill>
                </a:rPr>
                <a:t>الأداء</a:t>
              </a:r>
              <a:endParaRPr lang="en-US" sz="1600" b="1" dirty="0">
                <a:solidFill>
                  <a:schemeClr val="bg1"/>
                </a:solidFill>
              </a:endParaRPr>
            </a:p>
          </p:txBody>
        </p:sp>
        <p:cxnSp>
          <p:nvCxnSpPr>
            <p:cNvPr id="32" name="AutoShape 15"/>
            <p:cNvCxnSpPr>
              <a:cxnSpLocks noChangeShapeType="1"/>
              <a:stCxn id="30" idx="1"/>
              <a:endCxn id="31"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34" name="AutoShape 16"/>
            <p:cNvCxnSpPr>
              <a:cxnSpLocks noChangeShapeType="1"/>
              <a:stCxn id="30" idx="0"/>
              <a:endCxn id="31"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35" name="AutoShape 17"/>
            <p:cNvCxnSpPr>
              <a:cxnSpLocks noChangeShapeType="1"/>
              <a:stCxn id="30" idx="5"/>
              <a:endCxn id="31"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38" name="AutoShape 18"/>
            <p:cNvCxnSpPr>
              <a:cxnSpLocks noChangeShapeType="1"/>
              <a:stCxn id="30" idx="4"/>
              <a:endCxn id="31"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40" name="AutoShape 19"/>
            <p:cNvCxnSpPr>
              <a:cxnSpLocks noChangeShapeType="1"/>
              <a:stCxn id="30" idx="2"/>
              <a:endCxn id="31"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54" name="TextBox 53"/>
            <p:cNvSpPr txBox="1"/>
            <p:nvPr/>
          </p:nvSpPr>
          <p:spPr>
            <a:xfrm>
              <a:off x="2523165" y="1961933"/>
              <a:ext cx="1335169" cy="594185"/>
            </a:xfrm>
            <a:prstGeom prst="rect">
              <a:avLst/>
            </a:prstGeom>
            <a:noFill/>
          </p:spPr>
          <p:txBody>
            <a:bodyPr wrap="square" rtlCol="0">
              <a:spAutoFit/>
            </a:bodyPr>
            <a:lstStyle/>
            <a:p>
              <a:pPr algn="ctr" rtl="1"/>
              <a:r>
                <a:rPr lang="ar-AE" sz="1600" dirty="0"/>
                <a:t>2.1. اختيار المؤشرات</a:t>
              </a:r>
              <a:endParaRPr lang="en-US" sz="1600" dirty="0"/>
            </a:p>
          </p:txBody>
        </p:sp>
        <p:sp>
          <p:nvSpPr>
            <p:cNvPr id="55" name="TextBox 54"/>
            <p:cNvSpPr txBox="1"/>
            <p:nvPr/>
          </p:nvSpPr>
          <p:spPr>
            <a:xfrm>
              <a:off x="3052432" y="3146429"/>
              <a:ext cx="1335169" cy="594185"/>
            </a:xfrm>
            <a:prstGeom prst="rect">
              <a:avLst/>
            </a:prstGeom>
            <a:noFill/>
          </p:spPr>
          <p:txBody>
            <a:bodyPr wrap="square" rtlCol="0">
              <a:spAutoFit/>
            </a:bodyPr>
            <a:lstStyle/>
            <a:p>
              <a:pPr algn="ctr" rtl="1"/>
              <a:r>
                <a:rPr lang="ar-AE" sz="1600" dirty="0"/>
                <a:t>2.2. توثيق المؤشرات</a:t>
              </a:r>
              <a:endParaRPr lang="en-US" sz="1600" dirty="0"/>
            </a:p>
          </p:txBody>
        </p:sp>
        <p:sp>
          <p:nvSpPr>
            <p:cNvPr id="62" name="TextBox 61"/>
            <p:cNvSpPr txBox="1"/>
            <p:nvPr/>
          </p:nvSpPr>
          <p:spPr>
            <a:xfrm>
              <a:off x="786720" y="3111582"/>
              <a:ext cx="1335169" cy="594185"/>
            </a:xfrm>
            <a:prstGeom prst="rect">
              <a:avLst/>
            </a:prstGeom>
            <a:noFill/>
          </p:spPr>
          <p:txBody>
            <a:bodyPr wrap="square" rtlCol="0">
              <a:spAutoFit/>
            </a:bodyPr>
            <a:lstStyle/>
            <a:p>
              <a:pPr algn="ctr" rtl="1"/>
              <a:r>
                <a:rPr lang="ar-AE" sz="1600" dirty="0"/>
                <a:t>2.4. جمع </a:t>
              </a:r>
            </a:p>
            <a:p>
              <a:pPr algn="ctr" rtl="1"/>
              <a:r>
                <a:rPr lang="ar-AE" sz="1600" dirty="0"/>
                <a:t>البيانات</a:t>
              </a:r>
              <a:endParaRPr lang="en-US" sz="1600" dirty="0"/>
            </a:p>
          </p:txBody>
        </p:sp>
        <p:sp>
          <p:nvSpPr>
            <p:cNvPr id="63" name="TextBox 62"/>
            <p:cNvSpPr txBox="1"/>
            <p:nvPr/>
          </p:nvSpPr>
          <p:spPr>
            <a:xfrm>
              <a:off x="1905330" y="3912357"/>
              <a:ext cx="1335169" cy="594185"/>
            </a:xfrm>
            <a:prstGeom prst="rect">
              <a:avLst/>
            </a:prstGeom>
            <a:noFill/>
          </p:spPr>
          <p:txBody>
            <a:bodyPr wrap="square" rtlCol="0">
              <a:spAutoFit/>
            </a:bodyPr>
            <a:lstStyle/>
            <a:p>
              <a:pPr algn="ctr" rtl="1"/>
              <a:r>
                <a:rPr lang="ar-AE" sz="1600" dirty="0"/>
                <a:t>2.3. </a:t>
              </a:r>
              <a:r>
                <a:rPr lang="ar-AE" sz="1600" dirty="0">
                  <a:latin typeface="FrutigerLTArabic-55Roman"/>
                </a:rPr>
                <a:t>تحديد المستهدفات</a:t>
              </a:r>
              <a:endParaRPr lang="en-US" sz="1600" dirty="0"/>
            </a:p>
          </p:txBody>
        </p:sp>
        <p:sp>
          <p:nvSpPr>
            <p:cNvPr id="64" name="TextBox 63"/>
            <p:cNvSpPr txBox="1"/>
            <p:nvPr/>
          </p:nvSpPr>
          <p:spPr>
            <a:xfrm>
              <a:off x="1313862" y="1953773"/>
              <a:ext cx="1335169" cy="594185"/>
            </a:xfrm>
            <a:prstGeom prst="rect">
              <a:avLst/>
            </a:prstGeom>
            <a:noFill/>
          </p:spPr>
          <p:txBody>
            <a:bodyPr wrap="square" rtlCol="0">
              <a:spAutoFit/>
            </a:bodyPr>
            <a:lstStyle/>
            <a:p>
              <a:pPr algn="ctr" rtl="1"/>
              <a:r>
                <a:rPr lang="ar-AE" sz="1600" dirty="0"/>
                <a:t>2.5. </a:t>
              </a:r>
              <a:r>
                <a:rPr lang="ar-AE" sz="1600" dirty="0">
                  <a:latin typeface="FrutigerLTArabic-55Roman"/>
                </a:rPr>
                <a:t>حوكمة المؤشرات</a:t>
              </a:r>
              <a:endParaRPr lang="ar-AE" sz="1600" dirty="0"/>
            </a:p>
          </p:txBody>
        </p:sp>
      </p:grpSp>
      <p:sp>
        <p:nvSpPr>
          <p:cNvPr id="65" name="TextBox 64"/>
          <p:cNvSpPr txBox="1"/>
          <p:nvPr/>
        </p:nvSpPr>
        <p:spPr>
          <a:xfrm>
            <a:off x="8870841" y="625724"/>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75000"/>
                  </a:schemeClr>
                </a:solidFill>
                <a:latin typeface="AtrissiGhad Bold" charset="0"/>
                <a:cs typeface="AtrissiGhad Bold" charset="0"/>
              </a:rPr>
              <a:t>2</a:t>
            </a:r>
            <a:endParaRPr lang="en-US" sz="8800" b="1" dirty="0">
              <a:solidFill>
                <a:schemeClr val="accent6">
                  <a:lumMod val="75000"/>
                </a:schemeClr>
              </a:solidFill>
              <a:latin typeface="AtrissiGhad Bold" charset="0"/>
              <a:cs typeface="AtrissiGhad Bold" charset="0"/>
            </a:endParaRPr>
          </a:p>
        </p:txBody>
      </p:sp>
      <p:sp>
        <p:nvSpPr>
          <p:cNvPr id="6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Tree>
    <p:extLst>
      <p:ext uri="{BB962C8B-B14F-4D97-AF65-F5344CB8AC3E}">
        <p14:creationId xmlns:p14="http://schemas.microsoft.com/office/powerpoint/2010/main" val="11336934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animEffect transition="in" filter="fade">
                                      <p:cBhvr>
                                        <p:cTn id="25" dur="500"/>
                                        <p:tgtEl>
                                          <p:spTgt spid="5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9"/>
                                        </p:tgtEl>
                                        <p:attrNameLst>
                                          <p:attrName>style.visibility</p:attrName>
                                        </p:attrNameLst>
                                      </p:cBhvr>
                                      <p:to>
                                        <p:strVal val="visible"/>
                                      </p:to>
                                    </p:set>
                                    <p:animEffect transition="in" filter="fade">
                                      <p:cBhvr>
                                        <p:cTn id="28" dur="500"/>
                                        <p:tgtEl>
                                          <p:spTgt spid="5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500"/>
                                        <p:tgtEl>
                                          <p:spTgt spid="6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fade">
                                      <p:cBhvr>
                                        <p:cTn id="3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8" grpId="0" animBg="1"/>
      <p:bldP spid="33" grpId="0" animBg="1"/>
      <p:bldP spid="36" grpId="0" animBg="1"/>
      <p:bldP spid="37" grpId="0" animBg="1"/>
      <p:bldP spid="39" grpId="0" animBg="1"/>
      <p:bldP spid="58" grpId="0"/>
      <p:bldP spid="59" grpId="0"/>
      <p:bldP spid="60" grpId="0"/>
      <p:bldP spid="6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5046562" y="358746"/>
            <a:ext cx="4679934" cy="86177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pPr>
            <a:r>
              <a:rPr lang="ar-AE" sz="2000" b="1" dirty="0">
                <a:solidFill>
                  <a:schemeClr val="accent6">
                    <a:lumMod val="50000"/>
                  </a:schemeClr>
                </a:solidFill>
                <a:latin typeface="AtrissiGhad Bold" charset="0"/>
                <a:cs typeface="AtrissiGhad Bold" charset="0"/>
              </a:rPr>
              <a:t>التقييم: قياس الأداء (النتيجة = 5)</a:t>
            </a:r>
          </a:p>
          <a:p>
            <a:pPr algn="r" rtl="1" eaLnBrk="0" hangingPunct="0">
              <a:spcBef>
                <a:spcPct val="50000"/>
              </a:spcBef>
              <a:buClr>
                <a:srgbClr val="0B1F65"/>
              </a:buClr>
              <a:buFont typeface="Webdings" pitchFamily="18" charset="2"/>
              <a:buNone/>
            </a:pPr>
            <a:endParaRPr lang="ar-AE" sz="2000" b="1" dirty="0">
              <a:solidFill>
                <a:schemeClr val="accent6">
                  <a:lumMod val="50000"/>
                </a:schemeClr>
              </a:solidFill>
              <a:latin typeface="AtrissiGhad Bold" charset="0"/>
              <a:cs typeface="AtrissiGhad Bold" charset="0"/>
            </a:endParaRPr>
          </a:p>
        </p:txBody>
      </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
        <p:nvSpPr>
          <p:cNvPr id="30" name="Text Box 223"/>
          <p:cNvSpPr txBox="1">
            <a:spLocks noChangeArrowheads="1"/>
          </p:cNvSpPr>
          <p:nvPr/>
        </p:nvSpPr>
        <p:spPr bwMode="auto">
          <a:xfrm>
            <a:off x="7397233" y="875742"/>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اختيار المؤشرات</a:t>
            </a:r>
            <a:endParaRPr lang="en-US" sz="1100" b="1" dirty="0">
              <a:solidFill>
                <a:srgbClr val="000000"/>
              </a:solidFill>
              <a:latin typeface="Times"/>
            </a:endParaRPr>
          </a:p>
        </p:txBody>
      </p:sp>
      <p:grpSp>
        <p:nvGrpSpPr>
          <p:cNvPr id="3" name="Group 2"/>
          <p:cNvGrpSpPr/>
          <p:nvPr/>
        </p:nvGrpSpPr>
        <p:grpSpPr>
          <a:xfrm>
            <a:off x="6859806" y="1225057"/>
            <a:ext cx="2300196" cy="1947792"/>
            <a:chOff x="6859806" y="1225057"/>
            <a:chExt cx="2300196" cy="1947792"/>
          </a:xfrm>
        </p:grpSpPr>
        <p:sp>
          <p:nvSpPr>
            <p:cNvPr id="32" name="Line 313"/>
            <p:cNvSpPr>
              <a:spLocks noChangeShapeType="1"/>
            </p:cNvSpPr>
            <p:nvPr/>
          </p:nvSpPr>
          <p:spPr bwMode="auto">
            <a:xfrm rot="5400000">
              <a:off x="8609419" y="2460642"/>
              <a:ext cx="0" cy="1097280"/>
            </a:xfrm>
            <a:prstGeom prst="line">
              <a:avLst/>
            </a:prstGeom>
            <a:noFill/>
            <a:ln w="9525">
              <a:solidFill>
                <a:schemeClr val="bg1">
                  <a:lumMod val="65000"/>
                </a:schemeClr>
              </a:solidFill>
              <a:round/>
              <a:headEnd/>
              <a:tailEnd/>
            </a:ln>
          </p:spPr>
          <p:txBody>
            <a:bodyPr/>
            <a:lstStyle/>
            <a:p>
              <a:endParaRPr lang="en-US"/>
            </a:p>
          </p:txBody>
        </p:sp>
        <p:sp>
          <p:nvSpPr>
            <p:cNvPr id="34" name="Line 319"/>
            <p:cNvSpPr>
              <a:spLocks noChangeShapeType="1"/>
            </p:cNvSpPr>
            <p:nvPr/>
          </p:nvSpPr>
          <p:spPr bwMode="auto">
            <a:xfrm rot="5400000" flipH="1">
              <a:off x="7195749" y="2139457"/>
              <a:ext cx="1828800" cy="0"/>
            </a:xfrm>
            <a:prstGeom prst="line">
              <a:avLst/>
            </a:prstGeom>
            <a:noFill/>
            <a:ln w="9525">
              <a:solidFill>
                <a:schemeClr val="bg1">
                  <a:lumMod val="65000"/>
                </a:schemeClr>
              </a:solidFill>
              <a:round/>
              <a:headEnd/>
              <a:tailEnd/>
            </a:ln>
          </p:spPr>
          <p:txBody>
            <a:bodyPr/>
            <a:lstStyle/>
            <a:p>
              <a:endParaRPr lang="en-US"/>
            </a:p>
          </p:txBody>
        </p:sp>
        <p:sp>
          <p:nvSpPr>
            <p:cNvPr id="62" name="Text Box 223"/>
            <p:cNvSpPr txBox="1">
              <a:spLocks noChangeArrowheads="1"/>
            </p:cNvSpPr>
            <p:nvPr/>
          </p:nvSpPr>
          <p:spPr bwMode="auto">
            <a:xfrm>
              <a:off x="8114031" y="303435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68" name="Text Box 406"/>
            <p:cNvSpPr txBox="1">
              <a:spLocks noChangeArrowheads="1"/>
            </p:cNvSpPr>
            <p:nvPr/>
          </p:nvSpPr>
          <p:spPr bwMode="auto">
            <a:xfrm rot="16200000">
              <a:off x="8134986" y="1334263"/>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69" name="Text Box 406"/>
            <p:cNvSpPr txBox="1">
              <a:spLocks noChangeArrowheads="1"/>
            </p:cNvSpPr>
            <p:nvPr/>
          </p:nvSpPr>
          <p:spPr bwMode="auto">
            <a:xfrm rot="16200000">
              <a:off x="8226426" y="1581151"/>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70" name="Text Box 406"/>
            <p:cNvSpPr txBox="1">
              <a:spLocks noChangeArrowheads="1"/>
            </p:cNvSpPr>
            <p:nvPr/>
          </p:nvSpPr>
          <p:spPr bwMode="auto">
            <a:xfrm rot="16200000">
              <a:off x="8317866" y="1824991"/>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71" name="Text Box 406"/>
            <p:cNvSpPr txBox="1">
              <a:spLocks noChangeArrowheads="1"/>
            </p:cNvSpPr>
            <p:nvPr/>
          </p:nvSpPr>
          <p:spPr bwMode="auto">
            <a:xfrm rot="16200000">
              <a:off x="8409306" y="2081023"/>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72" name="Text Box 406"/>
            <p:cNvSpPr txBox="1">
              <a:spLocks noChangeArrowheads="1"/>
            </p:cNvSpPr>
            <p:nvPr/>
          </p:nvSpPr>
          <p:spPr bwMode="auto">
            <a:xfrm rot="16200000">
              <a:off x="8500746" y="2332518"/>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73" name="Text Box 318"/>
            <p:cNvSpPr txBox="1">
              <a:spLocks noChangeArrowheads="1"/>
            </p:cNvSpPr>
            <p:nvPr/>
          </p:nvSpPr>
          <p:spPr bwMode="auto">
            <a:xfrm>
              <a:off x="6908029" y="1259651"/>
              <a:ext cx="120468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تم تحديد على الأقل مؤشرين قياس أداء متوازنين لكل هدف</a:t>
              </a:r>
            </a:p>
          </p:txBody>
        </p:sp>
        <p:sp>
          <p:nvSpPr>
            <p:cNvPr id="74" name="Text Box 318"/>
            <p:cNvSpPr txBox="1">
              <a:spLocks noChangeArrowheads="1"/>
            </p:cNvSpPr>
            <p:nvPr/>
          </p:nvSpPr>
          <p:spPr bwMode="auto">
            <a:xfrm>
              <a:off x="7082305" y="1603097"/>
              <a:ext cx="1016232"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مشاركة جماعية فعالة لاختيار المؤشرات</a:t>
              </a:r>
            </a:p>
          </p:txBody>
        </p:sp>
        <p:sp>
          <p:nvSpPr>
            <p:cNvPr id="75" name="Text Box 318"/>
            <p:cNvSpPr txBox="1">
              <a:spLocks noChangeArrowheads="1"/>
            </p:cNvSpPr>
            <p:nvPr/>
          </p:nvSpPr>
          <p:spPr bwMode="auto">
            <a:xfrm>
              <a:off x="6859806" y="1924873"/>
              <a:ext cx="1246558"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المؤشرات مرطبتة بالمشاكل والمسؤليات الأساسية </a:t>
              </a:r>
            </a:p>
          </p:txBody>
        </p:sp>
        <p:sp>
          <p:nvSpPr>
            <p:cNvPr id="76" name="Text Box 318"/>
            <p:cNvSpPr txBox="1">
              <a:spLocks noChangeArrowheads="1"/>
            </p:cNvSpPr>
            <p:nvPr/>
          </p:nvSpPr>
          <p:spPr bwMode="auto">
            <a:xfrm>
              <a:off x="6994344" y="2289779"/>
              <a:ext cx="1112019"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قواعد ومنهجية تستخدم في صياغة المؤشرات</a:t>
              </a:r>
            </a:p>
          </p:txBody>
        </p:sp>
        <p:sp>
          <p:nvSpPr>
            <p:cNvPr id="77" name="Text Box 318"/>
            <p:cNvSpPr txBox="1">
              <a:spLocks noChangeArrowheads="1"/>
            </p:cNvSpPr>
            <p:nvPr/>
          </p:nvSpPr>
          <p:spPr bwMode="auto">
            <a:xfrm>
              <a:off x="7279757" y="2637706"/>
              <a:ext cx="82660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المؤشرات متوازنة بين كل المناظير</a:t>
              </a:r>
            </a:p>
          </p:txBody>
        </p:sp>
      </p:grpSp>
      <p:sp>
        <p:nvSpPr>
          <p:cNvPr id="2" name="TextBox 1"/>
          <p:cNvSpPr txBox="1"/>
          <p:nvPr/>
        </p:nvSpPr>
        <p:spPr>
          <a:xfrm>
            <a:off x="5949722" y="1153771"/>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4" name="TextBox 173"/>
          <p:cNvSpPr txBox="1"/>
          <p:nvPr/>
        </p:nvSpPr>
        <p:spPr>
          <a:xfrm>
            <a:off x="3394685" y="1124749"/>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5" name="TextBox 174"/>
          <p:cNvSpPr txBox="1"/>
          <p:nvPr/>
        </p:nvSpPr>
        <p:spPr>
          <a:xfrm>
            <a:off x="6890474" y="3504045"/>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6" name="TextBox 175"/>
          <p:cNvSpPr txBox="1"/>
          <p:nvPr/>
        </p:nvSpPr>
        <p:spPr>
          <a:xfrm>
            <a:off x="2493161" y="3532586"/>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8" name="TextBox 177"/>
          <p:cNvSpPr txBox="1"/>
          <p:nvPr/>
        </p:nvSpPr>
        <p:spPr>
          <a:xfrm>
            <a:off x="4797976" y="4935477"/>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9" name="TextBox 178"/>
          <p:cNvSpPr txBox="1"/>
          <p:nvPr/>
        </p:nvSpPr>
        <p:spPr>
          <a:xfrm>
            <a:off x="4729824" y="2507875"/>
            <a:ext cx="457200" cy="365760"/>
          </a:xfrm>
          <a:prstGeom prst="rect">
            <a:avLst/>
          </a:prstGeom>
          <a:noFill/>
        </p:spPr>
        <p:txBody>
          <a:bodyPr wrap="square" lIns="0" tIns="0" rIns="0" bIns="0" rtlCol="0" anchor="ctr" anchorCtr="0">
            <a:noAutofit/>
          </a:bodyPr>
          <a:lstStyle/>
          <a:p>
            <a:pPr algn="ctr"/>
            <a:r>
              <a:rPr lang="ar-AE" sz="1800" b="1" dirty="0">
                <a:solidFill>
                  <a:schemeClr val="bg1"/>
                </a:solidFill>
              </a:rPr>
              <a:t>3.2</a:t>
            </a:r>
          </a:p>
        </p:txBody>
      </p:sp>
      <p:grpSp>
        <p:nvGrpSpPr>
          <p:cNvPr id="7" name="Group 6"/>
          <p:cNvGrpSpPr/>
          <p:nvPr/>
        </p:nvGrpSpPr>
        <p:grpSpPr>
          <a:xfrm>
            <a:off x="102256" y="967182"/>
            <a:ext cx="2309275" cy="2297624"/>
            <a:chOff x="102256" y="967182"/>
            <a:chExt cx="2309275" cy="2297624"/>
          </a:xfrm>
        </p:grpSpPr>
        <p:sp>
          <p:nvSpPr>
            <p:cNvPr id="105" name="Text Box 223"/>
            <p:cNvSpPr txBox="1">
              <a:spLocks noChangeArrowheads="1"/>
            </p:cNvSpPr>
            <p:nvPr/>
          </p:nvSpPr>
          <p:spPr bwMode="auto">
            <a:xfrm>
              <a:off x="648974" y="967182"/>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حوكمة المؤشرات</a:t>
              </a:r>
              <a:endParaRPr lang="en-US" sz="1100" b="1" dirty="0">
                <a:solidFill>
                  <a:srgbClr val="000000"/>
                </a:solidFill>
                <a:latin typeface="Times"/>
              </a:endParaRPr>
            </a:p>
          </p:txBody>
        </p:sp>
        <p:sp>
          <p:nvSpPr>
            <p:cNvPr id="106" name="Line 313"/>
            <p:cNvSpPr>
              <a:spLocks noChangeShapeType="1"/>
            </p:cNvSpPr>
            <p:nvPr/>
          </p:nvSpPr>
          <p:spPr bwMode="auto">
            <a:xfrm rot="5400000">
              <a:off x="1861160" y="2552082"/>
              <a:ext cx="0" cy="1097280"/>
            </a:xfrm>
            <a:prstGeom prst="line">
              <a:avLst/>
            </a:prstGeom>
            <a:noFill/>
            <a:ln w="9525">
              <a:solidFill>
                <a:schemeClr val="bg1">
                  <a:lumMod val="65000"/>
                </a:schemeClr>
              </a:solidFill>
              <a:round/>
              <a:headEnd/>
              <a:tailEnd/>
            </a:ln>
          </p:spPr>
          <p:txBody>
            <a:bodyPr/>
            <a:lstStyle/>
            <a:p>
              <a:endParaRPr lang="en-US"/>
            </a:p>
          </p:txBody>
        </p:sp>
        <p:sp>
          <p:nvSpPr>
            <p:cNvPr id="107" name="Line 319"/>
            <p:cNvSpPr>
              <a:spLocks noChangeShapeType="1"/>
            </p:cNvSpPr>
            <p:nvPr/>
          </p:nvSpPr>
          <p:spPr bwMode="auto">
            <a:xfrm rot="5400000" flipH="1">
              <a:off x="447490" y="2230897"/>
              <a:ext cx="1828800" cy="0"/>
            </a:xfrm>
            <a:prstGeom prst="line">
              <a:avLst/>
            </a:prstGeom>
            <a:noFill/>
            <a:ln w="9525">
              <a:solidFill>
                <a:schemeClr val="bg1">
                  <a:lumMod val="65000"/>
                </a:schemeClr>
              </a:solidFill>
              <a:round/>
              <a:headEnd/>
              <a:tailEnd/>
            </a:ln>
          </p:spPr>
          <p:txBody>
            <a:bodyPr/>
            <a:lstStyle/>
            <a:p>
              <a:endParaRPr lang="en-US"/>
            </a:p>
          </p:txBody>
        </p:sp>
        <p:sp>
          <p:nvSpPr>
            <p:cNvPr id="111" name="Text Box 406"/>
            <p:cNvSpPr txBox="1">
              <a:spLocks noChangeArrowheads="1"/>
            </p:cNvSpPr>
            <p:nvPr/>
          </p:nvSpPr>
          <p:spPr bwMode="auto">
            <a:xfrm rot="16200000">
              <a:off x="1386727" y="1425703"/>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12" name="Text Box 406"/>
            <p:cNvSpPr txBox="1">
              <a:spLocks noChangeArrowheads="1"/>
            </p:cNvSpPr>
            <p:nvPr/>
          </p:nvSpPr>
          <p:spPr bwMode="auto">
            <a:xfrm rot="16200000">
              <a:off x="1478167" y="1672591"/>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13" name="Text Box 406"/>
            <p:cNvSpPr txBox="1">
              <a:spLocks noChangeArrowheads="1"/>
            </p:cNvSpPr>
            <p:nvPr/>
          </p:nvSpPr>
          <p:spPr bwMode="auto">
            <a:xfrm rot="16200000">
              <a:off x="1569607" y="1916431"/>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14" name="Text Box 406"/>
            <p:cNvSpPr txBox="1">
              <a:spLocks noChangeArrowheads="1"/>
            </p:cNvSpPr>
            <p:nvPr/>
          </p:nvSpPr>
          <p:spPr bwMode="auto">
            <a:xfrm rot="16200000">
              <a:off x="1661047" y="2172463"/>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15" name="Text Box 406"/>
            <p:cNvSpPr txBox="1">
              <a:spLocks noChangeArrowheads="1"/>
            </p:cNvSpPr>
            <p:nvPr/>
          </p:nvSpPr>
          <p:spPr bwMode="auto">
            <a:xfrm rot="16200000">
              <a:off x="1752487" y="2423958"/>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62" name="Text Box 318"/>
            <p:cNvSpPr txBox="1">
              <a:spLocks noChangeArrowheads="1"/>
            </p:cNvSpPr>
            <p:nvPr/>
          </p:nvSpPr>
          <p:spPr bwMode="auto">
            <a:xfrm>
              <a:off x="279700" y="1355180"/>
              <a:ext cx="1075009"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آلية موثقة ودقيقة لعملية قياس الأداء </a:t>
              </a:r>
              <a:endParaRPr lang="en-US" sz="800" dirty="0">
                <a:solidFill>
                  <a:srgbClr val="000000"/>
                </a:solidFill>
              </a:endParaRPr>
            </a:p>
          </p:txBody>
        </p:sp>
        <p:sp>
          <p:nvSpPr>
            <p:cNvPr id="163" name="Text Box 318"/>
            <p:cNvSpPr txBox="1">
              <a:spLocks noChangeArrowheads="1"/>
            </p:cNvSpPr>
            <p:nvPr/>
          </p:nvSpPr>
          <p:spPr bwMode="auto">
            <a:xfrm>
              <a:off x="348870" y="1714670"/>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إطار حوكمة جيد لعملية قياس الأداء</a:t>
              </a:r>
            </a:p>
          </p:txBody>
        </p:sp>
        <p:sp>
          <p:nvSpPr>
            <p:cNvPr id="164" name="Text Box 318"/>
            <p:cNvSpPr txBox="1">
              <a:spLocks noChangeArrowheads="1"/>
            </p:cNvSpPr>
            <p:nvPr/>
          </p:nvSpPr>
          <p:spPr bwMode="auto">
            <a:xfrm>
              <a:off x="217370" y="2047457"/>
              <a:ext cx="113881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دليل يوضح الإجراءات والأدوات الأساسية المستخدمة</a:t>
              </a:r>
            </a:p>
          </p:txBody>
        </p:sp>
        <p:sp>
          <p:nvSpPr>
            <p:cNvPr id="165" name="Text Box 318"/>
            <p:cNvSpPr txBox="1">
              <a:spLocks noChangeArrowheads="1"/>
            </p:cNvSpPr>
            <p:nvPr/>
          </p:nvSpPr>
          <p:spPr bwMode="auto">
            <a:xfrm>
              <a:off x="163559" y="2380613"/>
              <a:ext cx="1192627"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أدوار ومسؤوليات الجهات المعنية في قياس الأداء واضحة</a:t>
              </a:r>
              <a:endParaRPr lang="en-US" sz="800" dirty="0">
                <a:solidFill>
                  <a:srgbClr val="000000"/>
                </a:solidFill>
              </a:endParaRPr>
            </a:p>
          </p:txBody>
        </p:sp>
        <p:sp>
          <p:nvSpPr>
            <p:cNvPr id="166" name="Text Box 318"/>
            <p:cNvSpPr txBox="1">
              <a:spLocks noChangeArrowheads="1"/>
            </p:cNvSpPr>
            <p:nvPr/>
          </p:nvSpPr>
          <p:spPr bwMode="auto">
            <a:xfrm>
              <a:off x="102256" y="2756300"/>
              <a:ext cx="1247580" cy="400110"/>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آلية لتقييم جودة المؤشرات</a:t>
              </a:r>
            </a:p>
            <a:p>
              <a:pPr algn="r" rtl="1" eaLnBrk="0" hangingPunct="0">
                <a:spcBef>
                  <a:spcPct val="50000"/>
                </a:spcBef>
                <a:buClr>
                  <a:srgbClr val="0B1F65"/>
                </a:buClr>
                <a:buFont typeface="Webdings" pitchFamily="18" charset="2"/>
                <a:buNone/>
              </a:pPr>
              <a:endParaRPr lang="en-US" sz="800" dirty="0">
                <a:solidFill>
                  <a:srgbClr val="000000"/>
                </a:solidFill>
              </a:endParaRPr>
            </a:p>
          </p:txBody>
        </p:sp>
        <p:sp>
          <p:nvSpPr>
            <p:cNvPr id="108" name="Text Box 223"/>
            <p:cNvSpPr txBox="1">
              <a:spLocks noChangeArrowheads="1"/>
            </p:cNvSpPr>
            <p:nvPr/>
          </p:nvSpPr>
          <p:spPr bwMode="auto">
            <a:xfrm>
              <a:off x="1365560" y="3126307"/>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6" name="Group 5"/>
          <p:cNvGrpSpPr/>
          <p:nvPr/>
        </p:nvGrpSpPr>
        <p:grpSpPr>
          <a:xfrm>
            <a:off x="144841" y="3703090"/>
            <a:ext cx="2265029" cy="2301431"/>
            <a:chOff x="144841" y="3703090"/>
            <a:chExt cx="2265029" cy="2301431"/>
          </a:xfrm>
        </p:grpSpPr>
        <p:sp>
          <p:nvSpPr>
            <p:cNvPr id="121" name="Text Box 223"/>
            <p:cNvSpPr txBox="1">
              <a:spLocks noChangeArrowheads="1"/>
            </p:cNvSpPr>
            <p:nvPr/>
          </p:nvSpPr>
          <p:spPr bwMode="auto">
            <a:xfrm>
              <a:off x="524006" y="3703090"/>
              <a:ext cx="168652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جمع البيانات</a:t>
              </a:r>
            </a:p>
          </p:txBody>
        </p:sp>
        <p:sp>
          <p:nvSpPr>
            <p:cNvPr id="122" name="Line 313"/>
            <p:cNvSpPr>
              <a:spLocks noChangeShapeType="1"/>
            </p:cNvSpPr>
            <p:nvPr/>
          </p:nvSpPr>
          <p:spPr bwMode="auto">
            <a:xfrm rot="5400000">
              <a:off x="1861230" y="5287990"/>
              <a:ext cx="0" cy="1097280"/>
            </a:xfrm>
            <a:prstGeom prst="line">
              <a:avLst/>
            </a:prstGeom>
            <a:noFill/>
            <a:ln w="9525">
              <a:solidFill>
                <a:schemeClr val="bg1">
                  <a:lumMod val="65000"/>
                </a:schemeClr>
              </a:solidFill>
              <a:round/>
              <a:headEnd/>
              <a:tailEnd/>
            </a:ln>
          </p:spPr>
          <p:txBody>
            <a:bodyPr/>
            <a:lstStyle/>
            <a:p>
              <a:endParaRPr lang="en-US"/>
            </a:p>
          </p:txBody>
        </p:sp>
        <p:sp>
          <p:nvSpPr>
            <p:cNvPr id="123" name="Line 319"/>
            <p:cNvSpPr>
              <a:spLocks noChangeShapeType="1"/>
            </p:cNvSpPr>
            <p:nvPr/>
          </p:nvSpPr>
          <p:spPr bwMode="auto">
            <a:xfrm rot="5400000" flipH="1">
              <a:off x="447560" y="4966805"/>
              <a:ext cx="1828800" cy="0"/>
            </a:xfrm>
            <a:prstGeom prst="line">
              <a:avLst/>
            </a:prstGeom>
            <a:noFill/>
            <a:ln w="9525">
              <a:solidFill>
                <a:schemeClr val="bg1">
                  <a:lumMod val="65000"/>
                </a:schemeClr>
              </a:solidFill>
              <a:round/>
              <a:headEnd/>
              <a:tailEnd/>
            </a:ln>
          </p:spPr>
          <p:txBody>
            <a:bodyPr/>
            <a:lstStyle/>
            <a:p>
              <a:endParaRPr lang="en-US"/>
            </a:p>
          </p:txBody>
        </p:sp>
        <p:sp>
          <p:nvSpPr>
            <p:cNvPr id="127" name="Text Box 406"/>
            <p:cNvSpPr txBox="1">
              <a:spLocks noChangeArrowheads="1"/>
            </p:cNvSpPr>
            <p:nvPr/>
          </p:nvSpPr>
          <p:spPr bwMode="auto">
            <a:xfrm rot="16200000">
              <a:off x="1386727" y="4161611"/>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28" name="Text Box 406"/>
            <p:cNvSpPr txBox="1">
              <a:spLocks noChangeArrowheads="1"/>
            </p:cNvSpPr>
            <p:nvPr/>
          </p:nvSpPr>
          <p:spPr bwMode="auto">
            <a:xfrm rot="16200000">
              <a:off x="1478167" y="4408499"/>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29" name="Text Box 406"/>
            <p:cNvSpPr txBox="1">
              <a:spLocks noChangeArrowheads="1"/>
            </p:cNvSpPr>
            <p:nvPr/>
          </p:nvSpPr>
          <p:spPr bwMode="auto">
            <a:xfrm rot="16200000">
              <a:off x="1569607" y="4652339"/>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30" name="Text Box 406"/>
            <p:cNvSpPr txBox="1">
              <a:spLocks noChangeArrowheads="1"/>
            </p:cNvSpPr>
            <p:nvPr/>
          </p:nvSpPr>
          <p:spPr bwMode="auto">
            <a:xfrm rot="16200000">
              <a:off x="1661047" y="4908371"/>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31" name="Text Box 406"/>
            <p:cNvSpPr txBox="1">
              <a:spLocks noChangeArrowheads="1"/>
            </p:cNvSpPr>
            <p:nvPr/>
          </p:nvSpPr>
          <p:spPr bwMode="auto">
            <a:xfrm rot="16200000">
              <a:off x="1752487" y="5159866"/>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68" name="Text Box 318"/>
            <p:cNvSpPr txBox="1">
              <a:spLocks noChangeArrowheads="1"/>
            </p:cNvSpPr>
            <p:nvPr/>
          </p:nvSpPr>
          <p:spPr bwMode="auto">
            <a:xfrm>
              <a:off x="229616" y="4075140"/>
              <a:ext cx="112516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إجراءات واضحة لعملية جمع البيانات</a:t>
              </a:r>
            </a:p>
          </p:txBody>
        </p:sp>
        <p:sp>
          <p:nvSpPr>
            <p:cNvPr id="169" name="Text Box 318"/>
            <p:cNvSpPr txBox="1">
              <a:spLocks noChangeArrowheads="1"/>
            </p:cNvSpPr>
            <p:nvPr/>
          </p:nvSpPr>
          <p:spPr bwMode="auto">
            <a:xfrm>
              <a:off x="329306" y="4423213"/>
              <a:ext cx="102547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كل المؤشرات لها آليات ونظم لقياس قيمها</a:t>
              </a:r>
            </a:p>
          </p:txBody>
        </p:sp>
        <p:sp>
          <p:nvSpPr>
            <p:cNvPr id="170" name="Text Box 318"/>
            <p:cNvSpPr txBox="1">
              <a:spLocks noChangeArrowheads="1"/>
            </p:cNvSpPr>
            <p:nvPr/>
          </p:nvSpPr>
          <p:spPr bwMode="auto">
            <a:xfrm>
              <a:off x="144841" y="4747056"/>
              <a:ext cx="121141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تم تفعيل جميع المؤشرات وجاري جمع بياناتها</a:t>
              </a:r>
            </a:p>
          </p:txBody>
        </p:sp>
        <p:sp>
          <p:nvSpPr>
            <p:cNvPr id="171" name="Text Box 318"/>
            <p:cNvSpPr txBox="1">
              <a:spLocks noChangeArrowheads="1"/>
            </p:cNvSpPr>
            <p:nvPr/>
          </p:nvSpPr>
          <p:spPr bwMode="auto">
            <a:xfrm>
              <a:off x="350416" y="5088087"/>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تطوير نظم وآليات تقنية لجمع بيانات المؤشرات</a:t>
              </a:r>
              <a:endParaRPr lang="en-US" sz="800" dirty="0">
                <a:solidFill>
                  <a:srgbClr val="000000"/>
                </a:solidFill>
              </a:endParaRPr>
            </a:p>
          </p:txBody>
        </p:sp>
        <p:sp>
          <p:nvSpPr>
            <p:cNvPr id="172" name="Text Box 318"/>
            <p:cNvSpPr txBox="1">
              <a:spLocks noChangeArrowheads="1"/>
            </p:cNvSpPr>
            <p:nvPr/>
          </p:nvSpPr>
          <p:spPr bwMode="auto">
            <a:xfrm>
              <a:off x="180618" y="5425590"/>
              <a:ext cx="1175638" cy="461665"/>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تقييم جودة البيانات التي تم جمعها بشكل دوري من حيث الدقة والاكتمال والتوقيت</a:t>
              </a:r>
              <a:endParaRPr lang="en-US" sz="800" dirty="0">
                <a:solidFill>
                  <a:srgbClr val="000000"/>
                </a:solidFill>
              </a:endParaRPr>
            </a:p>
          </p:txBody>
        </p:sp>
        <p:sp>
          <p:nvSpPr>
            <p:cNvPr id="116" name="Text Box 223"/>
            <p:cNvSpPr txBox="1">
              <a:spLocks noChangeArrowheads="1"/>
            </p:cNvSpPr>
            <p:nvPr/>
          </p:nvSpPr>
          <p:spPr bwMode="auto">
            <a:xfrm>
              <a:off x="1358026" y="5866022"/>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5" name="Group 4"/>
          <p:cNvGrpSpPr/>
          <p:nvPr/>
        </p:nvGrpSpPr>
        <p:grpSpPr>
          <a:xfrm>
            <a:off x="2588136" y="5219535"/>
            <a:ext cx="4293648" cy="1225684"/>
            <a:chOff x="2588136" y="5219535"/>
            <a:chExt cx="4293648" cy="1225684"/>
          </a:xfrm>
        </p:grpSpPr>
        <p:sp>
          <p:nvSpPr>
            <p:cNvPr id="147" name="Line 313"/>
            <p:cNvSpPr>
              <a:spLocks noChangeShapeType="1"/>
            </p:cNvSpPr>
            <p:nvPr/>
          </p:nvSpPr>
          <p:spPr bwMode="auto">
            <a:xfrm rot="5400000">
              <a:off x="6333144" y="5723000"/>
              <a:ext cx="0" cy="1097280"/>
            </a:xfrm>
            <a:prstGeom prst="line">
              <a:avLst/>
            </a:prstGeom>
            <a:noFill/>
            <a:ln w="9525">
              <a:solidFill>
                <a:schemeClr val="bg1">
                  <a:lumMod val="65000"/>
                </a:schemeClr>
              </a:solidFill>
              <a:round/>
              <a:headEnd/>
              <a:tailEnd/>
            </a:ln>
          </p:spPr>
          <p:txBody>
            <a:bodyPr/>
            <a:lstStyle/>
            <a:p>
              <a:endParaRPr lang="en-US"/>
            </a:p>
          </p:txBody>
        </p:sp>
        <p:sp>
          <p:nvSpPr>
            <p:cNvPr id="149" name="Text Box 406"/>
            <p:cNvSpPr txBox="1">
              <a:spLocks noChangeArrowheads="1"/>
            </p:cNvSpPr>
            <p:nvPr/>
          </p:nvSpPr>
          <p:spPr bwMode="auto">
            <a:xfrm rot="16200000">
              <a:off x="6119420" y="5343381"/>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50" name="Text Box 406"/>
            <p:cNvSpPr txBox="1">
              <a:spLocks noChangeArrowheads="1"/>
            </p:cNvSpPr>
            <p:nvPr/>
          </p:nvSpPr>
          <p:spPr bwMode="auto">
            <a:xfrm rot="16200000">
              <a:off x="6210860" y="5605509"/>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51" name="Text Box 318"/>
            <p:cNvSpPr txBox="1">
              <a:spLocks noChangeArrowheads="1"/>
            </p:cNvSpPr>
            <p:nvPr/>
          </p:nvSpPr>
          <p:spPr bwMode="auto">
            <a:xfrm>
              <a:off x="4917235" y="5564837"/>
              <a:ext cx="897788"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جميع المؤشرات المفعلة لها مستهدفات</a:t>
              </a:r>
            </a:p>
          </p:txBody>
        </p:sp>
        <p:sp>
          <p:nvSpPr>
            <p:cNvPr id="152" name="Text Box 318"/>
            <p:cNvSpPr txBox="1">
              <a:spLocks noChangeArrowheads="1"/>
            </p:cNvSpPr>
            <p:nvPr/>
          </p:nvSpPr>
          <p:spPr bwMode="auto">
            <a:xfrm>
              <a:off x="4809183" y="5912910"/>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إجراءات واضحة لكيفية تحديد المستهدفات</a:t>
              </a:r>
            </a:p>
          </p:txBody>
        </p:sp>
        <p:sp>
          <p:nvSpPr>
            <p:cNvPr id="153" name="Line 319"/>
            <p:cNvSpPr>
              <a:spLocks noChangeShapeType="1"/>
            </p:cNvSpPr>
            <p:nvPr/>
          </p:nvSpPr>
          <p:spPr bwMode="auto">
            <a:xfrm rot="5400000" flipH="1">
              <a:off x="5410033" y="5909742"/>
              <a:ext cx="822960" cy="0"/>
            </a:xfrm>
            <a:prstGeom prst="line">
              <a:avLst/>
            </a:prstGeom>
            <a:noFill/>
            <a:ln w="9525">
              <a:solidFill>
                <a:schemeClr val="bg1">
                  <a:lumMod val="65000"/>
                </a:schemeClr>
              </a:solidFill>
              <a:round/>
              <a:headEnd/>
              <a:tailEnd/>
            </a:ln>
          </p:spPr>
          <p:txBody>
            <a:bodyPr/>
            <a:lstStyle/>
            <a:p>
              <a:endParaRPr lang="en-US"/>
            </a:p>
          </p:txBody>
        </p:sp>
        <p:sp>
          <p:nvSpPr>
            <p:cNvPr id="154" name="Line 313"/>
            <p:cNvSpPr>
              <a:spLocks noChangeShapeType="1"/>
            </p:cNvSpPr>
            <p:nvPr/>
          </p:nvSpPr>
          <p:spPr bwMode="auto">
            <a:xfrm rot="5400000">
              <a:off x="4251457" y="5716911"/>
              <a:ext cx="0" cy="1097280"/>
            </a:xfrm>
            <a:prstGeom prst="line">
              <a:avLst/>
            </a:prstGeom>
            <a:noFill/>
            <a:ln w="9525">
              <a:solidFill>
                <a:schemeClr val="bg1">
                  <a:lumMod val="65000"/>
                </a:schemeClr>
              </a:solidFill>
              <a:round/>
              <a:headEnd/>
              <a:tailEnd/>
            </a:ln>
          </p:spPr>
          <p:txBody>
            <a:bodyPr/>
            <a:lstStyle/>
            <a:p>
              <a:endParaRPr lang="en-US"/>
            </a:p>
          </p:txBody>
        </p:sp>
        <p:sp>
          <p:nvSpPr>
            <p:cNvPr id="156" name="Text Box 406"/>
            <p:cNvSpPr txBox="1">
              <a:spLocks noChangeArrowheads="1"/>
            </p:cNvSpPr>
            <p:nvPr/>
          </p:nvSpPr>
          <p:spPr bwMode="auto">
            <a:xfrm rot="16200000">
              <a:off x="4037733" y="5337292"/>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57" name="Text Box 406"/>
            <p:cNvSpPr txBox="1">
              <a:spLocks noChangeArrowheads="1"/>
            </p:cNvSpPr>
            <p:nvPr/>
          </p:nvSpPr>
          <p:spPr bwMode="auto">
            <a:xfrm rot="16200000">
              <a:off x="4129173" y="5588787"/>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58" name="Text Box 318"/>
            <p:cNvSpPr txBox="1">
              <a:spLocks noChangeArrowheads="1"/>
            </p:cNvSpPr>
            <p:nvPr/>
          </p:nvSpPr>
          <p:spPr bwMode="auto">
            <a:xfrm>
              <a:off x="2634476" y="5546048"/>
              <a:ext cx="109886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تستخدم بيانات المقارنة المرجعية لتحديد المستهدفات</a:t>
              </a:r>
            </a:p>
          </p:txBody>
        </p:sp>
        <p:sp>
          <p:nvSpPr>
            <p:cNvPr id="159" name="Text Box 318"/>
            <p:cNvSpPr txBox="1">
              <a:spLocks noChangeArrowheads="1"/>
            </p:cNvSpPr>
            <p:nvPr/>
          </p:nvSpPr>
          <p:spPr bwMode="auto">
            <a:xfrm>
              <a:off x="2588136" y="5894121"/>
              <a:ext cx="114520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جميع المؤشرات تم تحديد حدود سماح لها </a:t>
              </a:r>
              <a:r>
                <a:rPr lang="en-US" sz="700" dirty="0">
                  <a:solidFill>
                    <a:srgbClr val="000000"/>
                  </a:solidFill>
                </a:rPr>
                <a:t>Thresholds</a:t>
              </a:r>
              <a:r>
                <a:rPr lang="ar-AE" sz="700" dirty="0">
                  <a:solidFill>
                    <a:srgbClr val="000000"/>
                  </a:solidFill>
                </a:rPr>
                <a:t>   </a:t>
              </a:r>
              <a:endParaRPr lang="en-US" sz="700" dirty="0">
                <a:solidFill>
                  <a:srgbClr val="000000"/>
                </a:solidFill>
              </a:endParaRPr>
            </a:p>
          </p:txBody>
        </p:sp>
        <p:sp>
          <p:nvSpPr>
            <p:cNvPr id="160" name="Line 319"/>
            <p:cNvSpPr>
              <a:spLocks noChangeShapeType="1"/>
            </p:cNvSpPr>
            <p:nvPr/>
          </p:nvSpPr>
          <p:spPr bwMode="auto">
            <a:xfrm rot="5400000" flipH="1">
              <a:off x="3328346" y="5903653"/>
              <a:ext cx="822960" cy="0"/>
            </a:xfrm>
            <a:prstGeom prst="line">
              <a:avLst/>
            </a:prstGeom>
            <a:noFill/>
            <a:ln w="9525">
              <a:solidFill>
                <a:schemeClr val="bg1">
                  <a:lumMod val="65000"/>
                </a:schemeClr>
              </a:solidFill>
              <a:round/>
              <a:headEnd/>
              <a:tailEnd/>
            </a:ln>
          </p:spPr>
          <p:txBody>
            <a:bodyPr/>
            <a:lstStyle/>
            <a:p>
              <a:endParaRPr lang="en-US"/>
            </a:p>
          </p:txBody>
        </p:sp>
        <p:sp>
          <p:nvSpPr>
            <p:cNvPr id="173" name="Text Box 223"/>
            <p:cNvSpPr txBox="1">
              <a:spLocks noChangeArrowheads="1"/>
            </p:cNvSpPr>
            <p:nvPr/>
          </p:nvSpPr>
          <p:spPr bwMode="auto">
            <a:xfrm>
              <a:off x="4179561" y="5219535"/>
              <a:ext cx="168652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تحديد المستهدفات</a:t>
              </a:r>
            </a:p>
          </p:txBody>
        </p:sp>
        <p:sp>
          <p:nvSpPr>
            <p:cNvPr id="117" name="Text Box 223"/>
            <p:cNvSpPr txBox="1">
              <a:spLocks noChangeArrowheads="1"/>
            </p:cNvSpPr>
            <p:nvPr/>
          </p:nvSpPr>
          <p:spPr bwMode="auto">
            <a:xfrm>
              <a:off x="3721422" y="630633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118" name="Text Box 223"/>
            <p:cNvSpPr txBox="1">
              <a:spLocks noChangeArrowheads="1"/>
            </p:cNvSpPr>
            <p:nvPr/>
          </p:nvSpPr>
          <p:spPr bwMode="auto">
            <a:xfrm>
              <a:off x="5825924" y="630672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4" name="Group 3"/>
          <p:cNvGrpSpPr/>
          <p:nvPr/>
        </p:nvGrpSpPr>
        <p:grpSpPr>
          <a:xfrm>
            <a:off x="6805249" y="3440891"/>
            <a:ext cx="2336465" cy="2299850"/>
            <a:chOff x="6805249" y="3440891"/>
            <a:chExt cx="2336465" cy="2299850"/>
          </a:xfrm>
        </p:grpSpPr>
        <p:sp>
          <p:nvSpPr>
            <p:cNvPr id="88" name="Text Box 223"/>
            <p:cNvSpPr txBox="1">
              <a:spLocks noChangeArrowheads="1"/>
            </p:cNvSpPr>
            <p:nvPr/>
          </p:nvSpPr>
          <p:spPr bwMode="auto">
            <a:xfrm>
              <a:off x="7400281" y="3440891"/>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توثيق المؤشرات</a:t>
              </a:r>
              <a:endParaRPr lang="en-US" sz="1100" b="1" dirty="0">
                <a:solidFill>
                  <a:srgbClr val="000000"/>
                </a:solidFill>
                <a:latin typeface="Times"/>
              </a:endParaRPr>
            </a:p>
          </p:txBody>
        </p:sp>
        <p:sp>
          <p:nvSpPr>
            <p:cNvPr id="89" name="Line 313"/>
            <p:cNvSpPr>
              <a:spLocks noChangeShapeType="1"/>
            </p:cNvSpPr>
            <p:nvPr/>
          </p:nvSpPr>
          <p:spPr bwMode="auto">
            <a:xfrm rot="5400000">
              <a:off x="8591201" y="5025791"/>
              <a:ext cx="0" cy="1097280"/>
            </a:xfrm>
            <a:prstGeom prst="line">
              <a:avLst/>
            </a:prstGeom>
            <a:noFill/>
            <a:ln w="9525">
              <a:solidFill>
                <a:schemeClr val="bg1">
                  <a:lumMod val="65000"/>
                </a:schemeClr>
              </a:solidFill>
              <a:round/>
              <a:headEnd/>
              <a:tailEnd/>
            </a:ln>
          </p:spPr>
          <p:txBody>
            <a:bodyPr/>
            <a:lstStyle/>
            <a:p>
              <a:endParaRPr lang="en-US"/>
            </a:p>
          </p:txBody>
        </p:sp>
        <p:sp>
          <p:nvSpPr>
            <p:cNvPr id="90" name="Line 319"/>
            <p:cNvSpPr>
              <a:spLocks noChangeShapeType="1"/>
            </p:cNvSpPr>
            <p:nvPr/>
          </p:nvSpPr>
          <p:spPr bwMode="auto">
            <a:xfrm rot="5400000" flipH="1">
              <a:off x="7177531" y="4704606"/>
              <a:ext cx="1828800" cy="0"/>
            </a:xfrm>
            <a:prstGeom prst="line">
              <a:avLst/>
            </a:prstGeom>
            <a:noFill/>
            <a:ln w="9525">
              <a:solidFill>
                <a:schemeClr val="bg1">
                  <a:lumMod val="65000"/>
                </a:schemeClr>
              </a:solidFill>
              <a:round/>
              <a:headEnd/>
              <a:tailEnd/>
            </a:ln>
          </p:spPr>
          <p:txBody>
            <a:bodyPr/>
            <a:lstStyle/>
            <a:p>
              <a:endParaRPr lang="en-US"/>
            </a:p>
          </p:txBody>
        </p:sp>
        <p:sp>
          <p:nvSpPr>
            <p:cNvPr id="94" name="Text Box 406"/>
            <p:cNvSpPr txBox="1">
              <a:spLocks noChangeArrowheads="1"/>
            </p:cNvSpPr>
            <p:nvPr/>
          </p:nvSpPr>
          <p:spPr bwMode="auto">
            <a:xfrm rot="16200000">
              <a:off x="8116698" y="3899412"/>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95" name="Text Box 406"/>
            <p:cNvSpPr txBox="1">
              <a:spLocks noChangeArrowheads="1"/>
            </p:cNvSpPr>
            <p:nvPr/>
          </p:nvSpPr>
          <p:spPr bwMode="auto">
            <a:xfrm rot="16200000">
              <a:off x="8208138" y="4146300"/>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96" name="Text Box 406"/>
            <p:cNvSpPr txBox="1">
              <a:spLocks noChangeArrowheads="1"/>
            </p:cNvSpPr>
            <p:nvPr/>
          </p:nvSpPr>
          <p:spPr bwMode="auto">
            <a:xfrm rot="16200000">
              <a:off x="8299578" y="4390140"/>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97" name="Text Box 406"/>
            <p:cNvSpPr txBox="1">
              <a:spLocks noChangeArrowheads="1"/>
            </p:cNvSpPr>
            <p:nvPr/>
          </p:nvSpPr>
          <p:spPr bwMode="auto">
            <a:xfrm rot="16200000">
              <a:off x="8391018" y="4646172"/>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98" name="Text Box 406"/>
            <p:cNvSpPr txBox="1">
              <a:spLocks noChangeArrowheads="1"/>
            </p:cNvSpPr>
            <p:nvPr/>
          </p:nvSpPr>
          <p:spPr bwMode="auto">
            <a:xfrm rot="16200000">
              <a:off x="8482458" y="4897667"/>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99" name="Text Box 318"/>
            <p:cNvSpPr txBox="1">
              <a:spLocks noChangeArrowheads="1"/>
            </p:cNvSpPr>
            <p:nvPr/>
          </p:nvSpPr>
          <p:spPr bwMode="auto">
            <a:xfrm>
              <a:off x="7021412" y="3877323"/>
              <a:ext cx="1058907"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يتم استخدام نموذج موحد لوصف وتوثيق المؤشرات </a:t>
              </a:r>
              <a:endParaRPr lang="en-US" sz="800" dirty="0">
                <a:solidFill>
                  <a:srgbClr val="000000"/>
                </a:solidFill>
              </a:endParaRPr>
            </a:p>
          </p:txBody>
        </p:sp>
        <p:sp>
          <p:nvSpPr>
            <p:cNvPr id="100" name="Text Box 318"/>
            <p:cNvSpPr txBox="1">
              <a:spLocks noChangeArrowheads="1"/>
            </p:cNvSpPr>
            <p:nvPr/>
          </p:nvSpPr>
          <p:spPr bwMode="auto">
            <a:xfrm>
              <a:off x="6871896" y="4187296"/>
              <a:ext cx="120842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تم توثيق كل مؤشرات قياس الأداء التي يتم رصدها</a:t>
              </a:r>
            </a:p>
          </p:txBody>
        </p:sp>
        <p:sp>
          <p:nvSpPr>
            <p:cNvPr id="101" name="Text Box 318"/>
            <p:cNvSpPr txBox="1">
              <a:spLocks noChangeArrowheads="1"/>
            </p:cNvSpPr>
            <p:nvPr/>
          </p:nvSpPr>
          <p:spPr bwMode="auto">
            <a:xfrm>
              <a:off x="6957403" y="4509072"/>
              <a:ext cx="1130742"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قواعد وإجراءات محددة لعملية توثيق المؤشرات </a:t>
              </a:r>
            </a:p>
          </p:txBody>
        </p:sp>
        <p:sp>
          <p:nvSpPr>
            <p:cNvPr id="102" name="Text Box 318"/>
            <p:cNvSpPr txBox="1">
              <a:spLocks noChangeArrowheads="1"/>
            </p:cNvSpPr>
            <p:nvPr/>
          </p:nvSpPr>
          <p:spPr bwMode="auto">
            <a:xfrm>
              <a:off x="6805249" y="4857180"/>
              <a:ext cx="128289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قاعدة بيانات داخلية يحفظ بها جميع نماذج توثيق المؤشرات </a:t>
              </a:r>
            </a:p>
          </p:txBody>
        </p:sp>
        <p:sp>
          <p:nvSpPr>
            <p:cNvPr id="103" name="Text Box 318"/>
            <p:cNvSpPr txBox="1">
              <a:spLocks noChangeArrowheads="1"/>
            </p:cNvSpPr>
            <p:nvPr/>
          </p:nvSpPr>
          <p:spPr bwMode="auto">
            <a:xfrm>
              <a:off x="6908032" y="5190301"/>
              <a:ext cx="1180113"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تم توثيق كل المعلومات للمؤشرات متضمنا المسؤول</a:t>
              </a:r>
            </a:p>
          </p:txBody>
        </p:sp>
        <p:sp>
          <p:nvSpPr>
            <p:cNvPr id="119" name="Text Box 223"/>
            <p:cNvSpPr txBox="1">
              <a:spLocks noChangeArrowheads="1"/>
            </p:cNvSpPr>
            <p:nvPr/>
          </p:nvSpPr>
          <p:spPr bwMode="auto">
            <a:xfrm>
              <a:off x="8095743" y="5602242"/>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sp>
        <p:nvSpPr>
          <p:cNvPr id="104" name="TextBox 103"/>
          <p:cNvSpPr txBox="1"/>
          <p:nvPr/>
        </p:nvSpPr>
        <p:spPr>
          <a:xfrm>
            <a:off x="8870841" y="625724"/>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75000"/>
                  </a:schemeClr>
                </a:solidFill>
                <a:latin typeface="AtrissiGhad Bold" charset="0"/>
                <a:cs typeface="AtrissiGhad Bold" charset="0"/>
              </a:rPr>
              <a:t>2</a:t>
            </a:r>
            <a:endParaRPr lang="en-US" sz="8800" b="1" dirty="0">
              <a:solidFill>
                <a:schemeClr val="accent6">
                  <a:lumMod val="75000"/>
                </a:schemeClr>
              </a:solidFill>
              <a:latin typeface="AtrissiGhad Bold" charset="0"/>
              <a:cs typeface="AtrissiGhad Bold" charset="0"/>
            </a:endParaRPr>
          </a:p>
        </p:txBody>
      </p:sp>
      <p:sp>
        <p:nvSpPr>
          <p:cNvPr id="145" name="AutoShape 14"/>
          <p:cNvSpPr>
            <a:spLocks noChangeArrowheads="1"/>
          </p:cNvSpPr>
          <p:nvPr/>
        </p:nvSpPr>
        <p:spPr bwMode="auto">
          <a:xfrm rot="1979701">
            <a:off x="5718799" y="1473557"/>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146" name="AutoShape 14"/>
          <p:cNvSpPr>
            <a:spLocks noChangeArrowheads="1"/>
          </p:cNvSpPr>
          <p:nvPr/>
        </p:nvSpPr>
        <p:spPr bwMode="auto">
          <a:xfrm rot="6725060">
            <a:off x="6519236" y="3465928"/>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148" name="AutoShape 14"/>
          <p:cNvSpPr>
            <a:spLocks noChangeArrowheads="1"/>
          </p:cNvSpPr>
          <p:nvPr/>
        </p:nvSpPr>
        <p:spPr bwMode="auto">
          <a:xfrm rot="14951986">
            <a:off x="2863356" y="3464568"/>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155" name="AutoShape 14"/>
          <p:cNvSpPr>
            <a:spLocks noChangeArrowheads="1"/>
          </p:cNvSpPr>
          <p:nvPr/>
        </p:nvSpPr>
        <p:spPr bwMode="auto">
          <a:xfrm rot="10800000">
            <a:off x="4774758" y="4646795"/>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161" name="AutoShape 14"/>
          <p:cNvSpPr>
            <a:spLocks noChangeArrowheads="1"/>
          </p:cNvSpPr>
          <p:nvPr/>
        </p:nvSpPr>
        <p:spPr bwMode="auto">
          <a:xfrm rot="19631962">
            <a:off x="3583603" y="1461970"/>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grpSp>
        <p:nvGrpSpPr>
          <p:cNvPr id="167" name="Group 166"/>
          <p:cNvGrpSpPr/>
          <p:nvPr/>
        </p:nvGrpSpPr>
        <p:grpSpPr>
          <a:xfrm>
            <a:off x="2926713" y="1220313"/>
            <a:ext cx="3981320" cy="3299703"/>
            <a:chOff x="627866" y="1299902"/>
            <a:chExt cx="3962400" cy="3352800"/>
          </a:xfrm>
        </p:grpSpPr>
        <p:sp>
          <p:nvSpPr>
            <p:cNvPr id="177"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180" name="AutoShape 4"/>
            <p:cNvSpPr>
              <a:spLocks noChangeArrowheads="1"/>
            </p:cNvSpPr>
            <p:nvPr/>
          </p:nvSpPr>
          <p:spPr bwMode="auto">
            <a:xfrm>
              <a:off x="1885166" y="2525761"/>
              <a:ext cx="1447800" cy="1066800"/>
            </a:xfrm>
            <a:prstGeom prst="pentagon">
              <a:avLst/>
            </a:prstGeom>
            <a:solidFill>
              <a:schemeClr val="accent6">
                <a:lumMod val="75000"/>
              </a:schemeClr>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قياس </a:t>
              </a:r>
            </a:p>
            <a:p>
              <a:pPr algn="ctr" rtl="1"/>
              <a:r>
                <a:rPr lang="ar-AE" sz="1600" b="1" dirty="0">
                  <a:solidFill>
                    <a:schemeClr val="bg1"/>
                  </a:solidFill>
                </a:rPr>
                <a:t>الأداء</a:t>
              </a:r>
              <a:endParaRPr lang="en-US" sz="1600" b="1" dirty="0">
                <a:solidFill>
                  <a:schemeClr val="bg1"/>
                </a:solidFill>
              </a:endParaRPr>
            </a:p>
          </p:txBody>
        </p:sp>
        <p:cxnSp>
          <p:nvCxnSpPr>
            <p:cNvPr id="181" name="AutoShape 15"/>
            <p:cNvCxnSpPr>
              <a:cxnSpLocks noChangeShapeType="1"/>
              <a:stCxn id="177" idx="1"/>
              <a:endCxn id="180"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182" name="AutoShape 16"/>
            <p:cNvCxnSpPr>
              <a:cxnSpLocks noChangeShapeType="1"/>
              <a:stCxn id="177" idx="0"/>
              <a:endCxn id="180"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183" name="AutoShape 17"/>
            <p:cNvCxnSpPr>
              <a:cxnSpLocks noChangeShapeType="1"/>
              <a:stCxn id="177" idx="5"/>
              <a:endCxn id="180"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184" name="AutoShape 18"/>
            <p:cNvCxnSpPr>
              <a:cxnSpLocks noChangeShapeType="1"/>
              <a:stCxn id="177" idx="4"/>
              <a:endCxn id="180"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185" name="AutoShape 19"/>
            <p:cNvCxnSpPr>
              <a:cxnSpLocks noChangeShapeType="1"/>
              <a:stCxn id="177" idx="2"/>
              <a:endCxn id="180"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186" name="TextBox 185"/>
            <p:cNvSpPr txBox="1"/>
            <p:nvPr/>
          </p:nvSpPr>
          <p:spPr>
            <a:xfrm>
              <a:off x="2523165" y="1961933"/>
              <a:ext cx="1335169" cy="594185"/>
            </a:xfrm>
            <a:prstGeom prst="rect">
              <a:avLst/>
            </a:prstGeom>
            <a:noFill/>
          </p:spPr>
          <p:txBody>
            <a:bodyPr wrap="square" rtlCol="0">
              <a:spAutoFit/>
            </a:bodyPr>
            <a:lstStyle/>
            <a:p>
              <a:pPr algn="ctr" rtl="1"/>
              <a:r>
                <a:rPr lang="ar-AE" sz="1600" dirty="0"/>
                <a:t>2.1. اختيار المؤشرات</a:t>
              </a:r>
              <a:endParaRPr lang="en-US" sz="1600" dirty="0"/>
            </a:p>
          </p:txBody>
        </p:sp>
        <p:sp>
          <p:nvSpPr>
            <p:cNvPr id="187" name="TextBox 186"/>
            <p:cNvSpPr txBox="1"/>
            <p:nvPr/>
          </p:nvSpPr>
          <p:spPr>
            <a:xfrm>
              <a:off x="3052432" y="3146429"/>
              <a:ext cx="1335169" cy="594185"/>
            </a:xfrm>
            <a:prstGeom prst="rect">
              <a:avLst/>
            </a:prstGeom>
            <a:noFill/>
          </p:spPr>
          <p:txBody>
            <a:bodyPr wrap="square" rtlCol="0">
              <a:spAutoFit/>
            </a:bodyPr>
            <a:lstStyle/>
            <a:p>
              <a:pPr algn="ctr" rtl="1"/>
              <a:r>
                <a:rPr lang="ar-AE" sz="1600" dirty="0"/>
                <a:t>2.2. توثيق المؤشرات</a:t>
              </a:r>
              <a:endParaRPr lang="en-US" sz="1600" dirty="0"/>
            </a:p>
          </p:txBody>
        </p:sp>
        <p:sp>
          <p:nvSpPr>
            <p:cNvPr id="188" name="TextBox 187"/>
            <p:cNvSpPr txBox="1"/>
            <p:nvPr/>
          </p:nvSpPr>
          <p:spPr>
            <a:xfrm>
              <a:off x="786720" y="3111582"/>
              <a:ext cx="1335169" cy="594185"/>
            </a:xfrm>
            <a:prstGeom prst="rect">
              <a:avLst/>
            </a:prstGeom>
            <a:noFill/>
          </p:spPr>
          <p:txBody>
            <a:bodyPr wrap="square" rtlCol="0">
              <a:spAutoFit/>
            </a:bodyPr>
            <a:lstStyle/>
            <a:p>
              <a:pPr algn="ctr" rtl="1"/>
              <a:r>
                <a:rPr lang="ar-AE" sz="1600" dirty="0"/>
                <a:t>2.4. جمع </a:t>
              </a:r>
            </a:p>
            <a:p>
              <a:pPr algn="ctr" rtl="1"/>
              <a:r>
                <a:rPr lang="ar-AE" sz="1600" dirty="0"/>
                <a:t>البيانات</a:t>
              </a:r>
              <a:endParaRPr lang="en-US" sz="1600" dirty="0"/>
            </a:p>
          </p:txBody>
        </p:sp>
        <p:sp>
          <p:nvSpPr>
            <p:cNvPr id="189" name="TextBox 188"/>
            <p:cNvSpPr txBox="1"/>
            <p:nvPr/>
          </p:nvSpPr>
          <p:spPr>
            <a:xfrm>
              <a:off x="1905330" y="3912357"/>
              <a:ext cx="1335169" cy="594185"/>
            </a:xfrm>
            <a:prstGeom prst="rect">
              <a:avLst/>
            </a:prstGeom>
            <a:noFill/>
          </p:spPr>
          <p:txBody>
            <a:bodyPr wrap="square" rtlCol="0">
              <a:spAutoFit/>
            </a:bodyPr>
            <a:lstStyle/>
            <a:p>
              <a:pPr algn="ctr" rtl="1"/>
              <a:r>
                <a:rPr lang="ar-AE" sz="1600" dirty="0"/>
                <a:t>2.3. </a:t>
              </a:r>
              <a:r>
                <a:rPr lang="ar-AE" sz="1600" dirty="0">
                  <a:latin typeface="FrutigerLTArabic-55Roman"/>
                </a:rPr>
                <a:t>تحديد المستهدفات</a:t>
              </a:r>
              <a:endParaRPr lang="en-US" sz="1600" dirty="0"/>
            </a:p>
          </p:txBody>
        </p:sp>
        <p:sp>
          <p:nvSpPr>
            <p:cNvPr id="190" name="TextBox 189"/>
            <p:cNvSpPr txBox="1"/>
            <p:nvPr/>
          </p:nvSpPr>
          <p:spPr>
            <a:xfrm>
              <a:off x="1313862" y="1953773"/>
              <a:ext cx="1335169" cy="594185"/>
            </a:xfrm>
            <a:prstGeom prst="rect">
              <a:avLst/>
            </a:prstGeom>
            <a:noFill/>
          </p:spPr>
          <p:txBody>
            <a:bodyPr wrap="square" rtlCol="0">
              <a:spAutoFit/>
            </a:bodyPr>
            <a:lstStyle/>
            <a:p>
              <a:pPr algn="ctr" rtl="1"/>
              <a:r>
                <a:rPr lang="ar-AE" sz="1600" dirty="0"/>
                <a:t>2.5. </a:t>
              </a:r>
              <a:r>
                <a:rPr lang="ar-AE" sz="1600" dirty="0">
                  <a:latin typeface="FrutigerLTArabic-55Roman"/>
                </a:rPr>
                <a:t>حوكمة المؤشرات</a:t>
              </a:r>
              <a:endParaRPr lang="ar-AE" sz="1600" dirty="0"/>
            </a:p>
          </p:txBody>
        </p:sp>
      </p:grpSp>
      <p:sp>
        <p:nvSpPr>
          <p:cNvPr id="191" name="TextBox 190"/>
          <p:cNvSpPr txBox="1"/>
          <p:nvPr/>
        </p:nvSpPr>
        <p:spPr>
          <a:xfrm>
            <a:off x="4690200" y="2523115"/>
            <a:ext cx="457200" cy="365760"/>
          </a:xfrm>
          <a:prstGeom prst="rect">
            <a:avLst/>
          </a:prstGeom>
          <a:noFill/>
        </p:spPr>
        <p:txBody>
          <a:bodyPr wrap="square" lIns="0" tIns="0" rIns="0" bIns="0" rtlCol="0" anchor="ctr" anchorCtr="0">
            <a:noAutofit/>
          </a:bodyPr>
          <a:lstStyle/>
          <a:p>
            <a:pPr algn="ctr"/>
            <a:endParaRPr lang="ar-AE" sz="1800" b="1" dirty="0">
              <a:solidFill>
                <a:schemeClr val="bg1"/>
              </a:solidFill>
            </a:endParaRPr>
          </a:p>
        </p:txBody>
      </p:sp>
    </p:spTree>
    <p:extLst>
      <p:ext uri="{BB962C8B-B14F-4D97-AF65-F5344CB8AC3E}">
        <p14:creationId xmlns:p14="http://schemas.microsoft.com/office/powerpoint/2010/main" val="15170371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fade">
                                      <p:cBhvr>
                                        <p:cTn id="7" dur="500"/>
                                        <p:tgtEl>
                                          <p:spTgt spid="14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6"/>
                                        </p:tgtEl>
                                        <p:attrNameLst>
                                          <p:attrName>style.visibility</p:attrName>
                                        </p:attrNameLst>
                                      </p:cBhvr>
                                      <p:to>
                                        <p:strVal val="visible"/>
                                      </p:to>
                                    </p:set>
                                    <p:animEffect transition="in" filter="fade">
                                      <p:cBhvr>
                                        <p:cTn id="10" dur="500"/>
                                        <p:tgtEl>
                                          <p:spTgt spid="14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5"/>
                                        </p:tgtEl>
                                        <p:attrNameLst>
                                          <p:attrName>style.visibility</p:attrName>
                                        </p:attrNameLst>
                                      </p:cBhvr>
                                      <p:to>
                                        <p:strVal val="visible"/>
                                      </p:to>
                                    </p:set>
                                    <p:animEffect transition="in" filter="fade">
                                      <p:cBhvr>
                                        <p:cTn id="13" dur="500"/>
                                        <p:tgtEl>
                                          <p:spTgt spid="15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8"/>
                                        </p:tgtEl>
                                        <p:attrNameLst>
                                          <p:attrName>style.visibility</p:attrName>
                                        </p:attrNameLst>
                                      </p:cBhvr>
                                      <p:to>
                                        <p:strVal val="visible"/>
                                      </p:to>
                                    </p:set>
                                    <p:animEffect transition="in" filter="fade">
                                      <p:cBhvr>
                                        <p:cTn id="16" dur="500"/>
                                        <p:tgtEl>
                                          <p:spTgt spid="14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1"/>
                                        </p:tgtEl>
                                        <p:attrNameLst>
                                          <p:attrName>style.visibility</p:attrName>
                                        </p:attrNameLst>
                                      </p:cBhvr>
                                      <p:to>
                                        <p:strVal val="visible"/>
                                      </p:to>
                                    </p:set>
                                    <p:animEffect transition="in" filter="fade">
                                      <p:cBhvr>
                                        <p:cTn id="19" dur="500"/>
                                        <p:tgtEl>
                                          <p:spTgt spid="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P spid="146" grpId="0" animBg="1"/>
      <p:bldP spid="148" grpId="0" animBg="1"/>
      <p:bldP spid="155" grpId="0" animBg="1"/>
      <p:bldP spid="16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ملاحظات وتوصيات التقييم: قياس الأداء </a:t>
            </a:r>
          </a:p>
        </p:txBody>
      </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cxnSp>
        <p:nvCxnSpPr>
          <p:cNvPr id="4" name="Straight Connector 3"/>
          <p:cNvCxnSpPr>
            <a:stCxn id="126" idx="5"/>
          </p:cNvCxnSpPr>
          <p:nvPr/>
        </p:nvCxnSpPr>
        <p:spPr bwMode="auto">
          <a:xfrm>
            <a:off x="6914142" y="3013383"/>
            <a:ext cx="281229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a:stCxn id="126" idx="1"/>
          </p:cNvCxnSpPr>
          <p:nvPr/>
        </p:nvCxnSpPr>
        <p:spPr bwMode="auto">
          <a:xfrm flipH="1">
            <a:off x="148856" y="3013383"/>
            <a:ext cx="283714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p:cNvCxnSpPr>
            <a:stCxn id="126" idx="4"/>
          </p:cNvCxnSpPr>
          <p:nvPr/>
        </p:nvCxnSpPr>
        <p:spPr bwMode="auto">
          <a:xfrm>
            <a:off x="6163934" y="5101270"/>
            <a:ext cx="3562562" cy="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a:stCxn id="126" idx="2"/>
          </p:cNvCxnSpPr>
          <p:nvPr/>
        </p:nvCxnSpPr>
        <p:spPr bwMode="auto">
          <a:xfrm flipH="1">
            <a:off x="148856" y="5101270"/>
            <a:ext cx="35873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3" name="Rectangle 246"/>
          <p:cNvSpPr>
            <a:spLocks noChangeArrowheads="1"/>
          </p:cNvSpPr>
          <p:nvPr/>
        </p:nvSpPr>
        <p:spPr bwMode="auto">
          <a:xfrm>
            <a:off x="6169033" y="1200197"/>
            <a:ext cx="2920754"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44" name="Text Box 245"/>
          <p:cNvSpPr txBox="1">
            <a:spLocks noChangeArrowheads="1"/>
          </p:cNvSpPr>
          <p:nvPr/>
        </p:nvSpPr>
        <p:spPr bwMode="auto">
          <a:xfrm>
            <a:off x="6018028" y="945802"/>
            <a:ext cx="2869765" cy="26417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اختيار المؤشرات</a:t>
            </a:r>
          </a:p>
        </p:txBody>
      </p:sp>
      <p:sp>
        <p:nvSpPr>
          <p:cNvPr id="145" name="Rectangle 246"/>
          <p:cNvSpPr>
            <a:spLocks noChangeArrowheads="1"/>
          </p:cNvSpPr>
          <p:nvPr/>
        </p:nvSpPr>
        <p:spPr bwMode="auto">
          <a:xfrm>
            <a:off x="112263" y="1190422"/>
            <a:ext cx="3071759"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46" name="Text Box 245"/>
          <p:cNvSpPr txBox="1">
            <a:spLocks noChangeArrowheads="1"/>
          </p:cNvSpPr>
          <p:nvPr/>
        </p:nvSpPr>
        <p:spPr bwMode="auto">
          <a:xfrm>
            <a:off x="112264" y="936027"/>
            <a:ext cx="286976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حوكمة المؤشرات</a:t>
            </a:r>
          </a:p>
        </p:txBody>
      </p:sp>
      <p:sp>
        <p:nvSpPr>
          <p:cNvPr id="148" name="Rectangle 246"/>
          <p:cNvSpPr>
            <a:spLocks noChangeArrowheads="1"/>
          </p:cNvSpPr>
          <p:nvPr/>
        </p:nvSpPr>
        <p:spPr bwMode="auto">
          <a:xfrm>
            <a:off x="6928442" y="3380758"/>
            <a:ext cx="2900555"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55" name="Text Box 245"/>
          <p:cNvSpPr txBox="1">
            <a:spLocks noChangeArrowheads="1"/>
          </p:cNvSpPr>
          <p:nvPr/>
        </p:nvSpPr>
        <p:spPr bwMode="auto">
          <a:xfrm>
            <a:off x="7078846" y="3126363"/>
            <a:ext cx="2548158" cy="26417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توثيق المؤشرات</a:t>
            </a:r>
          </a:p>
        </p:txBody>
      </p:sp>
      <p:sp>
        <p:nvSpPr>
          <p:cNvPr id="161" name="Rectangle 246"/>
          <p:cNvSpPr>
            <a:spLocks noChangeArrowheads="1"/>
          </p:cNvSpPr>
          <p:nvPr/>
        </p:nvSpPr>
        <p:spPr bwMode="auto">
          <a:xfrm>
            <a:off x="-8863" y="3385072"/>
            <a:ext cx="2900555"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66" name="Text Box 245"/>
          <p:cNvSpPr txBox="1">
            <a:spLocks noChangeArrowheads="1"/>
          </p:cNvSpPr>
          <p:nvPr/>
        </p:nvSpPr>
        <p:spPr bwMode="auto">
          <a:xfrm>
            <a:off x="88375" y="3130677"/>
            <a:ext cx="275015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جمع البيانات</a:t>
            </a:r>
          </a:p>
        </p:txBody>
      </p:sp>
      <p:sp>
        <p:nvSpPr>
          <p:cNvPr id="167" name="Rectangle 246"/>
          <p:cNvSpPr>
            <a:spLocks noChangeArrowheads="1"/>
          </p:cNvSpPr>
          <p:nvPr/>
        </p:nvSpPr>
        <p:spPr bwMode="auto">
          <a:xfrm>
            <a:off x="340241" y="5449831"/>
            <a:ext cx="9481858" cy="1034944"/>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77" name="Text Box 245"/>
          <p:cNvSpPr txBox="1">
            <a:spLocks noChangeArrowheads="1"/>
          </p:cNvSpPr>
          <p:nvPr/>
        </p:nvSpPr>
        <p:spPr bwMode="auto">
          <a:xfrm>
            <a:off x="6794761" y="5195435"/>
            <a:ext cx="315495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تحديد المستهدفات</a:t>
            </a:r>
          </a:p>
        </p:txBody>
      </p:sp>
      <p:sp>
        <p:nvSpPr>
          <p:cNvPr id="38" name="AutoShape 14"/>
          <p:cNvSpPr>
            <a:spLocks noChangeArrowheads="1"/>
          </p:cNvSpPr>
          <p:nvPr/>
        </p:nvSpPr>
        <p:spPr bwMode="auto">
          <a:xfrm rot="1979701">
            <a:off x="5764519" y="2022197"/>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39" name="AutoShape 14"/>
          <p:cNvSpPr>
            <a:spLocks noChangeArrowheads="1"/>
          </p:cNvSpPr>
          <p:nvPr/>
        </p:nvSpPr>
        <p:spPr bwMode="auto">
          <a:xfrm rot="6725060">
            <a:off x="6564956" y="4014568"/>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40" name="AutoShape 14"/>
          <p:cNvSpPr>
            <a:spLocks noChangeArrowheads="1"/>
          </p:cNvSpPr>
          <p:nvPr/>
        </p:nvSpPr>
        <p:spPr bwMode="auto">
          <a:xfrm rot="14951986">
            <a:off x="2909076" y="4013208"/>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41" name="AutoShape 14"/>
          <p:cNvSpPr>
            <a:spLocks noChangeArrowheads="1"/>
          </p:cNvSpPr>
          <p:nvPr/>
        </p:nvSpPr>
        <p:spPr bwMode="auto">
          <a:xfrm rot="10800000">
            <a:off x="4820478" y="5195435"/>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sp>
        <p:nvSpPr>
          <p:cNvPr id="42" name="AutoShape 14"/>
          <p:cNvSpPr>
            <a:spLocks noChangeArrowheads="1"/>
          </p:cNvSpPr>
          <p:nvPr/>
        </p:nvSpPr>
        <p:spPr bwMode="auto">
          <a:xfrm rot="19631962">
            <a:off x="3629323" y="2010610"/>
            <a:ext cx="425691" cy="272607"/>
          </a:xfrm>
          <a:prstGeom prst="triangle">
            <a:avLst>
              <a:gd name="adj" fmla="val 50000"/>
            </a:avLst>
          </a:prstGeom>
          <a:solidFill>
            <a:schemeClr val="accent6">
              <a:lumMod val="75000"/>
            </a:schemeClr>
          </a:solidFill>
          <a:ln w="9525">
            <a:solidFill>
              <a:schemeClr val="bg2"/>
            </a:solidFill>
            <a:miter lim="800000"/>
            <a:headEnd/>
            <a:tailEnd/>
          </a:ln>
        </p:spPr>
        <p:txBody>
          <a:bodyPr wrap="none" anchor="ctr"/>
          <a:lstStyle/>
          <a:p>
            <a:pPr algn="ctr" rtl="1"/>
            <a:endParaRPr lang="en-US" dirty="0"/>
          </a:p>
        </p:txBody>
      </p:sp>
      <p:grpSp>
        <p:nvGrpSpPr>
          <p:cNvPr id="43" name="Group 42"/>
          <p:cNvGrpSpPr/>
          <p:nvPr/>
        </p:nvGrpSpPr>
        <p:grpSpPr>
          <a:xfrm>
            <a:off x="2972433" y="1768953"/>
            <a:ext cx="3981320" cy="3299703"/>
            <a:chOff x="627866" y="1299902"/>
            <a:chExt cx="3962400" cy="3352800"/>
          </a:xfrm>
        </p:grpSpPr>
        <p:sp>
          <p:nvSpPr>
            <p:cNvPr id="44"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45" name="AutoShape 4"/>
            <p:cNvSpPr>
              <a:spLocks noChangeArrowheads="1"/>
            </p:cNvSpPr>
            <p:nvPr/>
          </p:nvSpPr>
          <p:spPr bwMode="auto">
            <a:xfrm>
              <a:off x="1885166" y="2525761"/>
              <a:ext cx="1447800" cy="1066800"/>
            </a:xfrm>
            <a:prstGeom prst="pentagon">
              <a:avLst/>
            </a:prstGeom>
            <a:solidFill>
              <a:schemeClr val="accent6">
                <a:lumMod val="75000"/>
              </a:schemeClr>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قياس </a:t>
              </a:r>
            </a:p>
            <a:p>
              <a:pPr algn="ctr" rtl="1"/>
              <a:r>
                <a:rPr lang="ar-AE" sz="1600" b="1" dirty="0">
                  <a:solidFill>
                    <a:schemeClr val="bg1"/>
                  </a:solidFill>
                </a:rPr>
                <a:t>الأداء</a:t>
              </a:r>
              <a:endParaRPr lang="en-US" sz="1600" b="1" dirty="0">
                <a:solidFill>
                  <a:schemeClr val="bg1"/>
                </a:solidFill>
              </a:endParaRPr>
            </a:p>
          </p:txBody>
        </p:sp>
        <p:cxnSp>
          <p:nvCxnSpPr>
            <p:cNvPr id="46" name="AutoShape 15"/>
            <p:cNvCxnSpPr>
              <a:cxnSpLocks noChangeShapeType="1"/>
              <a:stCxn id="44" idx="1"/>
              <a:endCxn id="45"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47" name="AutoShape 16"/>
            <p:cNvCxnSpPr>
              <a:cxnSpLocks noChangeShapeType="1"/>
              <a:stCxn id="44" idx="0"/>
              <a:endCxn id="45"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48" name="AutoShape 17"/>
            <p:cNvCxnSpPr>
              <a:cxnSpLocks noChangeShapeType="1"/>
              <a:stCxn id="44" idx="5"/>
              <a:endCxn id="45"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49" name="AutoShape 18"/>
            <p:cNvCxnSpPr>
              <a:cxnSpLocks noChangeShapeType="1"/>
              <a:stCxn id="44" idx="4"/>
              <a:endCxn id="45"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50" name="AutoShape 19"/>
            <p:cNvCxnSpPr>
              <a:cxnSpLocks noChangeShapeType="1"/>
              <a:stCxn id="44" idx="2"/>
              <a:endCxn id="45"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51" name="TextBox 50"/>
            <p:cNvSpPr txBox="1"/>
            <p:nvPr/>
          </p:nvSpPr>
          <p:spPr>
            <a:xfrm>
              <a:off x="2523165" y="1961933"/>
              <a:ext cx="1335169" cy="594185"/>
            </a:xfrm>
            <a:prstGeom prst="rect">
              <a:avLst/>
            </a:prstGeom>
            <a:noFill/>
          </p:spPr>
          <p:txBody>
            <a:bodyPr wrap="square" rtlCol="0">
              <a:spAutoFit/>
            </a:bodyPr>
            <a:lstStyle/>
            <a:p>
              <a:pPr algn="ctr" rtl="1"/>
              <a:r>
                <a:rPr lang="ar-AE" sz="1600" dirty="0"/>
                <a:t>2.1. اختيار المؤشرات</a:t>
              </a:r>
              <a:endParaRPr lang="en-US" sz="1600" dirty="0"/>
            </a:p>
          </p:txBody>
        </p:sp>
        <p:sp>
          <p:nvSpPr>
            <p:cNvPr id="52" name="TextBox 51"/>
            <p:cNvSpPr txBox="1"/>
            <p:nvPr/>
          </p:nvSpPr>
          <p:spPr>
            <a:xfrm>
              <a:off x="3052432" y="3146429"/>
              <a:ext cx="1335169" cy="594185"/>
            </a:xfrm>
            <a:prstGeom prst="rect">
              <a:avLst/>
            </a:prstGeom>
            <a:noFill/>
          </p:spPr>
          <p:txBody>
            <a:bodyPr wrap="square" rtlCol="0">
              <a:spAutoFit/>
            </a:bodyPr>
            <a:lstStyle/>
            <a:p>
              <a:pPr algn="ctr" rtl="1"/>
              <a:r>
                <a:rPr lang="ar-AE" sz="1600" dirty="0"/>
                <a:t>2.2. توثيق المؤشرات</a:t>
              </a:r>
              <a:endParaRPr lang="en-US" sz="1600" dirty="0"/>
            </a:p>
          </p:txBody>
        </p:sp>
        <p:sp>
          <p:nvSpPr>
            <p:cNvPr id="53" name="TextBox 52"/>
            <p:cNvSpPr txBox="1"/>
            <p:nvPr/>
          </p:nvSpPr>
          <p:spPr>
            <a:xfrm>
              <a:off x="786720" y="3111582"/>
              <a:ext cx="1335169" cy="594185"/>
            </a:xfrm>
            <a:prstGeom prst="rect">
              <a:avLst/>
            </a:prstGeom>
            <a:noFill/>
          </p:spPr>
          <p:txBody>
            <a:bodyPr wrap="square" rtlCol="0">
              <a:spAutoFit/>
            </a:bodyPr>
            <a:lstStyle/>
            <a:p>
              <a:pPr algn="ctr" rtl="1"/>
              <a:r>
                <a:rPr lang="ar-AE" sz="1600" dirty="0"/>
                <a:t>2.4. جمع </a:t>
              </a:r>
            </a:p>
            <a:p>
              <a:pPr algn="ctr" rtl="1"/>
              <a:r>
                <a:rPr lang="ar-AE" sz="1600" dirty="0"/>
                <a:t>البيانات</a:t>
              </a:r>
              <a:endParaRPr lang="en-US" sz="1600" dirty="0"/>
            </a:p>
          </p:txBody>
        </p:sp>
        <p:sp>
          <p:nvSpPr>
            <p:cNvPr id="54" name="TextBox 53"/>
            <p:cNvSpPr txBox="1"/>
            <p:nvPr/>
          </p:nvSpPr>
          <p:spPr>
            <a:xfrm>
              <a:off x="1905330" y="3912357"/>
              <a:ext cx="1335169" cy="594185"/>
            </a:xfrm>
            <a:prstGeom prst="rect">
              <a:avLst/>
            </a:prstGeom>
            <a:noFill/>
          </p:spPr>
          <p:txBody>
            <a:bodyPr wrap="square" rtlCol="0">
              <a:spAutoFit/>
            </a:bodyPr>
            <a:lstStyle/>
            <a:p>
              <a:pPr algn="ctr" rtl="1"/>
              <a:r>
                <a:rPr lang="ar-AE" sz="1600" dirty="0"/>
                <a:t>2.3. </a:t>
              </a:r>
              <a:r>
                <a:rPr lang="ar-AE" sz="1600" dirty="0">
                  <a:latin typeface="FrutigerLTArabic-55Roman"/>
                </a:rPr>
                <a:t>تحديد المستهدفات</a:t>
              </a:r>
              <a:endParaRPr lang="en-US" sz="1600" dirty="0"/>
            </a:p>
          </p:txBody>
        </p:sp>
        <p:sp>
          <p:nvSpPr>
            <p:cNvPr id="55" name="TextBox 54"/>
            <p:cNvSpPr txBox="1"/>
            <p:nvPr/>
          </p:nvSpPr>
          <p:spPr>
            <a:xfrm>
              <a:off x="1313862" y="1953773"/>
              <a:ext cx="1335169" cy="594185"/>
            </a:xfrm>
            <a:prstGeom prst="rect">
              <a:avLst/>
            </a:prstGeom>
            <a:noFill/>
          </p:spPr>
          <p:txBody>
            <a:bodyPr wrap="square" rtlCol="0">
              <a:spAutoFit/>
            </a:bodyPr>
            <a:lstStyle/>
            <a:p>
              <a:pPr algn="ctr" rtl="1"/>
              <a:r>
                <a:rPr lang="ar-AE" sz="1600" dirty="0"/>
                <a:t>2.5. </a:t>
              </a:r>
              <a:r>
                <a:rPr lang="ar-AE" sz="1600" dirty="0">
                  <a:latin typeface="FrutigerLTArabic-55Roman"/>
                </a:rPr>
                <a:t>حوكمة المؤشرات</a:t>
              </a:r>
              <a:endParaRPr lang="ar-AE" sz="1600" dirty="0"/>
            </a:p>
          </p:txBody>
        </p:sp>
      </p:grpSp>
      <p:cxnSp>
        <p:nvCxnSpPr>
          <p:cNvPr id="56" name="Straight Connector 55"/>
          <p:cNvCxnSpPr/>
          <p:nvPr/>
        </p:nvCxnSpPr>
        <p:spPr bwMode="auto">
          <a:xfrm>
            <a:off x="4950073" y="967563"/>
            <a:ext cx="0" cy="75543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7" name="TextBox 56"/>
          <p:cNvSpPr txBox="1"/>
          <p:nvPr/>
        </p:nvSpPr>
        <p:spPr>
          <a:xfrm>
            <a:off x="8870841" y="625724"/>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75000"/>
                  </a:schemeClr>
                </a:solidFill>
                <a:latin typeface="AtrissiGhad Bold" charset="0"/>
                <a:cs typeface="AtrissiGhad Bold" charset="0"/>
              </a:rPr>
              <a:t>2</a:t>
            </a:r>
            <a:endParaRPr lang="en-US" sz="8800" b="1" dirty="0">
              <a:solidFill>
                <a:schemeClr val="accent6">
                  <a:lumMod val="75000"/>
                </a:schemeClr>
              </a:solidFill>
              <a:latin typeface="AtrissiGhad Bold" charset="0"/>
              <a:cs typeface="AtrissiGhad Bold" charset="0"/>
            </a:endParaRPr>
          </a:p>
        </p:txBody>
      </p:sp>
    </p:spTree>
    <p:extLst>
      <p:ext uri="{BB962C8B-B14F-4D97-AF65-F5344CB8AC3E}">
        <p14:creationId xmlns:p14="http://schemas.microsoft.com/office/powerpoint/2010/main" val="3149845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500"/>
                                        <p:tgtEl>
                                          <p:spTgt spid="4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fade">
                                      <p:cBhvr>
                                        <p:cTn id="16" dur="500"/>
                                        <p:tgtEl>
                                          <p:spTgt spid="4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1" grpId="0" animBg="1"/>
      <p:bldP spid="4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626725" y="3133849"/>
            <a:ext cx="5622925" cy="830997"/>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4800" b="1" dirty="0">
                <a:solidFill>
                  <a:schemeClr val="accent6">
                    <a:lumMod val="50000"/>
                  </a:schemeClr>
                </a:solidFill>
                <a:latin typeface="AtrissiGhad Bold" charset="0"/>
                <a:cs typeface="AtrissiGhad Bold" charset="0"/>
              </a:rPr>
              <a:t>تحليل الأداء</a:t>
            </a:r>
          </a:p>
        </p:txBody>
      </p:sp>
      <p:sp>
        <p:nvSpPr>
          <p:cNvPr id="30" name="Rectangle 29"/>
          <p:cNvSpPr/>
          <p:nvPr/>
        </p:nvSpPr>
        <p:spPr bwMode="auto">
          <a:xfrm>
            <a:off x="6941476" y="2684413"/>
            <a:ext cx="273133" cy="1188720"/>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lvl="0" indent="0" algn="r" defTabSz="914400" rtl="1" eaLnBrk="0" fontAlgn="auto" latinLnBrk="0" hangingPunct="0">
              <a:lnSpc>
                <a:spcPct val="100000"/>
              </a:lnSpc>
              <a:spcBef>
                <a:spcPts val="0"/>
              </a:spcBef>
              <a:spcAft>
                <a:spcPts val="0"/>
              </a:spcAft>
              <a:buClrTx/>
              <a:buSzTx/>
              <a:buFontTx/>
              <a:buNone/>
              <a:tabLst/>
              <a:defRPr/>
            </a:pPr>
            <a:endParaRPr kumimoji="0" lang="en-US" sz="1600" b="1" u="none" strike="noStrike" kern="0" cap="none" spc="0" normalizeH="0" baseline="0" noProof="0" dirty="0">
              <a:ln>
                <a:noFill/>
              </a:ln>
              <a:solidFill>
                <a:schemeClr val="bg1"/>
              </a:solidFill>
              <a:effectLst/>
              <a:uLnTx/>
              <a:uFillTx/>
              <a:latin typeface="AtrissiGhad Bold" charset="0"/>
              <a:cs typeface="+mn-cs"/>
            </a:endParaRPr>
          </a:p>
        </p:txBody>
      </p:sp>
      <p:sp>
        <p:nvSpPr>
          <p:cNvPr id="31" name="Rectangle 114"/>
          <p:cNvSpPr>
            <a:spLocks noChangeArrowheads="1"/>
          </p:cNvSpPr>
          <p:nvPr/>
        </p:nvSpPr>
        <p:spPr bwMode="auto">
          <a:xfrm>
            <a:off x="2146778" y="2765540"/>
            <a:ext cx="4102872" cy="369332"/>
          </a:xfrm>
          <a:prstGeom prst="rect">
            <a:avLst/>
          </a:prstGeom>
          <a:noFill/>
          <a:ln w="9525">
            <a:noFill/>
            <a:miter lim="800000"/>
            <a:headEnd/>
            <a:tailEnd/>
          </a:ln>
          <a:effectLst/>
        </p:spPr>
        <p:txBody>
          <a:bodyPr wrap="square">
            <a:spAutoFit/>
          </a:bodyPr>
          <a:lstStyle/>
          <a:p>
            <a:pPr algn="r" rtl="1" eaLnBrk="0" hangingPunct="0"/>
            <a:r>
              <a:rPr lang="ar-AE" sz="1800" dirty="0">
                <a:solidFill>
                  <a:srgbClr val="C00000"/>
                </a:solidFill>
                <a:latin typeface="Times"/>
                <a:cs typeface="AtrissiGhad Bold" charset="0"/>
              </a:rPr>
              <a:t>تقييم مستوى</a:t>
            </a:r>
            <a:endParaRPr lang="en-US" sz="1800" dirty="0">
              <a:solidFill>
                <a:srgbClr val="C00000"/>
              </a:solidFill>
              <a:latin typeface="Times"/>
              <a:cs typeface="AtrissiGhad Bold" charset="0"/>
            </a:endParaRPr>
          </a:p>
        </p:txBody>
      </p:sp>
      <p:sp>
        <p:nvSpPr>
          <p:cNvPr id="7" name="TextBox 6"/>
          <p:cNvSpPr txBox="1"/>
          <p:nvPr/>
        </p:nvSpPr>
        <p:spPr>
          <a:xfrm>
            <a:off x="7401967" y="2460631"/>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60000"/>
                    <a:lumOff val="40000"/>
                  </a:schemeClr>
                </a:solidFill>
                <a:latin typeface="AtrissiGhad Bold" charset="0"/>
                <a:cs typeface="AtrissiGhad Bold" charset="0"/>
              </a:rPr>
              <a:t>3</a:t>
            </a:r>
            <a:endParaRPr lang="en-US" sz="8800" b="1" dirty="0">
              <a:solidFill>
                <a:schemeClr val="accent6">
                  <a:lumMod val="60000"/>
                  <a:lumOff val="40000"/>
                </a:schemeClr>
              </a:solidFill>
              <a:latin typeface="AtrissiGhad Bold" charset="0"/>
              <a:cs typeface="AtrissiGhad Bold" charset="0"/>
            </a:endParaRPr>
          </a:p>
        </p:txBody>
      </p:sp>
    </p:spTree>
    <p:extLst>
      <p:ext uri="{BB962C8B-B14F-4D97-AF65-F5344CB8AC3E}">
        <p14:creationId xmlns:p14="http://schemas.microsoft.com/office/powerpoint/2010/main" val="163096890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المنهجية: تحليل الأداء</a:t>
            </a:r>
          </a:p>
        </p:txBody>
      </p:sp>
      <p:sp>
        <p:nvSpPr>
          <p:cNvPr id="25" name="Rectangle 4"/>
          <p:cNvSpPr>
            <a:spLocks noChangeArrowheads="1"/>
          </p:cNvSpPr>
          <p:nvPr/>
        </p:nvSpPr>
        <p:spPr bwMode="auto">
          <a:xfrm>
            <a:off x="6396074" y="1612091"/>
            <a:ext cx="2485116" cy="1071603"/>
          </a:xfrm>
          <a:prstGeom prst="rect">
            <a:avLst/>
          </a:prstGeom>
          <a:noFill/>
          <a:ln w="12700">
            <a:noFill/>
            <a:miter lim="800000"/>
            <a:headEnd/>
            <a:tailEnd/>
          </a:ln>
        </p:spPr>
        <p:txBody>
          <a:bodyPr lIns="45720" rIns="45720" anchor="ctr"/>
          <a:lstStyle/>
          <a:p>
            <a:pPr algn="r" rtl="1" eaLnBrk="0" hangingPunct="0">
              <a:lnSpc>
                <a:spcPct val="90000"/>
              </a:lnSpc>
            </a:pPr>
            <a:r>
              <a:rPr lang="ar-AE" sz="1100" dirty="0"/>
              <a:t>3.1 تحليل البيانات: يشمل قياس مدى قدرة </a:t>
            </a:r>
            <a:r>
              <a:rPr lang="ar-QA" altLang="en-US" sz="1100" dirty="0"/>
              <a:t>الجه</a:t>
            </a:r>
            <a:r>
              <a:rPr lang="ar-AE" altLang="en-US" sz="1100" dirty="0"/>
              <a:t>ة</a:t>
            </a:r>
            <a:r>
              <a:rPr lang="ar-QA" altLang="en-US" sz="1100" dirty="0"/>
              <a:t> الحكومية</a:t>
            </a:r>
            <a:r>
              <a:rPr lang="ar-AE" altLang="en-US" sz="1100" dirty="0"/>
              <a:t> </a:t>
            </a:r>
            <a:r>
              <a:rPr lang="ar-AE" sz="1100" dirty="0"/>
              <a:t>على استخدام أدوات وتقنيات جمع البيانات والتحليل الإحصائي للحصول على فهم وتفسير عميق لمحركات الأداء</a:t>
            </a:r>
          </a:p>
        </p:txBody>
      </p:sp>
      <p:sp>
        <p:nvSpPr>
          <p:cNvPr id="28" name="AutoShape 14"/>
          <p:cNvSpPr>
            <a:spLocks noChangeArrowheads="1"/>
          </p:cNvSpPr>
          <p:nvPr/>
        </p:nvSpPr>
        <p:spPr bwMode="auto">
          <a:xfrm rot="1979701">
            <a:off x="5764519" y="2011564"/>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33" name="AutoShape 14"/>
          <p:cNvSpPr>
            <a:spLocks noChangeArrowheads="1"/>
          </p:cNvSpPr>
          <p:nvPr/>
        </p:nvSpPr>
        <p:spPr bwMode="auto">
          <a:xfrm rot="6725060">
            <a:off x="6564956" y="4003935"/>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36" name="AutoShape 14"/>
          <p:cNvSpPr>
            <a:spLocks noChangeArrowheads="1"/>
          </p:cNvSpPr>
          <p:nvPr/>
        </p:nvSpPr>
        <p:spPr bwMode="auto">
          <a:xfrm rot="14951986">
            <a:off x="2909076" y="4002575"/>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37" name="AutoShape 14"/>
          <p:cNvSpPr>
            <a:spLocks noChangeArrowheads="1"/>
          </p:cNvSpPr>
          <p:nvPr/>
        </p:nvSpPr>
        <p:spPr bwMode="auto">
          <a:xfrm rot="10800000">
            <a:off x="4820478" y="5184802"/>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39" name="AutoShape 14"/>
          <p:cNvSpPr>
            <a:spLocks noChangeArrowheads="1"/>
          </p:cNvSpPr>
          <p:nvPr/>
        </p:nvSpPr>
        <p:spPr bwMode="auto">
          <a:xfrm rot="19631962">
            <a:off x="3629323" y="1999977"/>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57" name="Text Box 220"/>
          <p:cNvSpPr txBox="1">
            <a:spLocks noChangeArrowheads="1"/>
          </p:cNvSpPr>
          <p:nvPr/>
        </p:nvSpPr>
        <p:spPr bwMode="auto">
          <a:xfrm flipH="1">
            <a:off x="155447" y="949989"/>
            <a:ext cx="878315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QA" altLang="en-US" sz="1050" b="0" dirty="0">
                <a:latin typeface="+mn-lt"/>
                <a:cs typeface="+mn-cs"/>
              </a:rPr>
              <a:t>يتضمن هذا المجال اهم الأنشطة التي يجب أن تقوم بها الجهة الحكومية لاستكمال دورة إدارة الأداء حيث تتضمن أنشطة جمع بيانات الأداء والتأكد من دقتها وإعداد تقارير الأداء واتخاذ قرارات بالإجراءات التصحيحية الواجب القيام بها لتطوير الأداء ورصد الدروس المستفادة لضمان التعلم المستمر. يوضح الشكل التالي المحاور الفرعية </a:t>
            </a:r>
            <a:r>
              <a:rPr lang="ar-AE" altLang="en-US" sz="1050" b="0" dirty="0">
                <a:latin typeface="+mn-lt"/>
                <a:cs typeface="+mn-cs"/>
              </a:rPr>
              <a:t>الخمسة </a:t>
            </a:r>
            <a:r>
              <a:rPr lang="ar-QA" altLang="en-US" sz="1050" b="0" dirty="0">
                <a:latin typeface="+mn-lt"/>
                <a:cs typeface="+mn-cs"/>
              </a:rPr>
              <a:t>التي يتضمنها مجال تحليل الأداء:</a:t>
            </a:r>
            <a:endParaRPr lang="en-US" altLang="en-US" sz="1050" b="0" dirty="0">
              <a:latin typeface="+mn-lt"/>
              <a:cs typeface="+mn-cs"/>
            </a:endParaRPr>
          </a:p>
        </p:txBody>
      </p:sp>
      <p:sp>
        <p:nvSpPr>
          <p:cNvPr id="58" name="Rectangle 4"/>
          <p:cNvSpPr>
            <a:spLocks noChangeArrowheads="1"/>
          </p:cNvSpPr>
          <p:nvPr/>
        </p:nvSpPr>
        <p:spPr bwMode="auto">
          <a:xfrm>
            <a:off x="6953753" y="3891763"/>
            <a:ext cx="2198650" cy="1071603"/>
          </a:xfrm>
          <a:prstGeom prst="rect">
            <a:avLst/>
          </a:prstGeom>
          <a:noFill/>
          <a:ln w="12700">
            <a:noFill/>
            <a:miter lim="800000"/>
            <a:headEnd/>
            <a:tailEnd/>
          </a:ln>
        </p:spPr>
        <p:txBody>
          <a:bodyPr lIns="45720" rIns="45720" anchor="ctr"/>
          <a:lstStyle/>
          <a:p>
            <a:pPr algn="r" rtl="1"/>
            <a:r>
              <a:rPr lang="ar-AE" sz="1100" dirty="0">
                <a:latin typeface="FrutigerLTArabic-55Roman"/>
              </a:rPr>
              <a:t>3.2 إعداد التقارير: يشمل قياس مدى نضج </a:t>
            </a:r>
            <a:r>
              <a:rPr lang="ar-QA" altLang="en-US" sz="1100" dirty="0"/>
              <a:t>الجه</a:t>
            </a:r>
            <a:r>
              <a:rPr lang="ar-AE" altLang="en-US" sz="1100" dirty="0"/>
              <a:t>ة</a:t>
            </a:r>
            <a:r>
              <a:rPr lang="ar-QA" altLang="en-US" sz="1100" dirty="0"/>
              <a:t> الحكومية</a:t>
            </a:r>
            <a:r>
              <a:rPr lang="ar-AE" altLang="en-US" sz="1100" dirty="0"/>
              <a:t> </a:t>
            </a:r>
            <a:r>
              <a:rPr lang="ar-AE" sz="1100" dirty="0">
                <a:latin typeface="FrutigerLTArabic-55Roman"/>
              </a:rPr>
              <a:t>في تطوير وإتباع دليل إجراءات واضح لإعداد التقارير ومدى شمولية التقارير المصدرة على أهم العناصر اللازمة</a:t>
            </a:r>
          </a:p>
        </p:txBody>
      </p:sp>
      <p:sp>
        <p:nvSpPr>
          <p:cNvPr id="59" name="Rectangle 4"/>
          <p:cNvSpPr>
            <a:spLocks noChangeArrowheads="1"/>
          </p:cNvSpPr>
          <p:nvPr/>
        </p:nvSpPr>
        <p:spPr bwMode="auto">
          <a:xfrm>
            <a:off x="786385" y="1428207"/>
            <a:ext cx="2648516" cy="1285450"/>
          </a:xfrm>
          <a:prstGeom prst="rect">
            <a:avLst/>
          </a:prstGeom>
          <a:noFill/>
          <a:ln w="12700">
            <a:noFill/>
            <a:miter lim="800000"/>
            <a:headEnd/>
            <a:tailEnd/>
          </a:ln>
        </p:spPr>
        <p:txBody>
          <a:bodyPr lIns="45720" rIns="45720" anchor="ctr"/>
          <a:lstStyle/>
          <a:p>
            <a:pPr algn="r" rtl="1" eaLnBrk="0" hangingPunct="0">
              <a:lnSpc>
                <a:spcPct val="90000"/>
              </a:lnSpc>
            </a:pPr>
            <a:r>
              <a:rPr lang="ar-AE" sz="1100" dirty="0"/>
              <a:t>3.5 حوكمة قياس الأداء: يشمل قياس مدى نجاح </a:t>
            </a:r>
            <a:r>
              <a:rPr lang="ar-QA" altLang="en-US" sz="1100" dirty="0"/>
              <a:t>الجه</a:t>
            </a:r>
            <a:r>
              <a:rPr lang="ar-AE" altLang="en-US" sz="1100" dirty="0"/>
              <a:t>ة</a:t>
            </a:r>
            <a:r>
              <a:rPr lang="ar-QA" altLang="en-US" sz="1100" dirty="0"/>
              <a:t> الحكومية</a:t>
            </a:r>
            <a:r>
              <a:rPr lang="ar-AE" altLang="en-US" sz="1100" dirty="0"/>
              <a:t> </a:t>
            </a:r>
            <a:r>
              <a:rPr lang="ar-AE" sz="1100" dirty="0"/>
              <a:t>في التحديد الواضح لأدوار كافة الأطراف المعنية بقياس الأدوار والمنهجية المتبعة وتوفير البرامج التدريبية اللازمة وتبني خطة تواصل فعالة</a:t>
            </a:r>
          </a:p>
        </p:txBody>
      </p:sp>
      <p:sp>
        <p:nvSpPr>
          <p:cNvPr id="60" name="Rectangle 4"/>
          <p:cNvSpPr>
            <a:spLocks noChangeArrowheads="1"/>
          </p:cNvSpPr>
          <p:nvPr/>
        </p:nvSpPr>
        <p:spPr bwMode="auto">
          <a:xfrm>
            <a:off x="3699948" y="5457410"/>
            <a:ext cx="2513220" cy="1071603"/>
          </a:xfrm>
          <a:prstGeom prst="rect">
            <a:avLst/>
          </a:prstGeom>
          <a:noFill/>
          <a:ln w="12700">
            <a:noFill/>
            <a:miter lim="800000"/>
            <a:headEnd/>
            <a:tailEnd/>
          </a:ln>
        </p:spPr>
        <p:txBody>
          <a:bodyPr lIns="45720" rIns="45720" anchor="ctr"/>
          <a:lstStyle/>
          <a:p>
            <a:pPr algn="r" rtl="1"/>
            <a:r>
              <a:rPr lang="ar-AE" sz="1100" dirty="0">
                <a:latin typeface="FrutigerLTArabic-55Roman"/>
              </a:rPr>
              <a:t>3.3 إدارة المبادرات: يشمل قياس قدرة </a:t>
            </a:r>
            <a:r>
              <a:rPr lang="ar-QA" altLang="en-US" sz="1100" dirty="0"/>
              <a:t>الجه</a:t>
            </a:r>
            <a:r>
              <a:rPr lang="ar-AE" altLang="en-US" sz="1100" dirty="0"/>
              <a:t>ة</a:t>
            </a:r>
            <a:r>
              <a:rPr lang="ar-QA" altLang="en-US" sz="1100" dirty="0"/>
              <a:t> الحكومية</a:t>
            </a:r>
            <a:r>
              <a:rPr lang="ar-AE" altLang="en-US" sz="1100" dirty="0"/>
              <a:t> </a:t>
            </a:r>
            <a:r>
              <a:rPr lang="ar-AE" sz="1100" dirty="0">
                <a:latin typeface="FrutigerLTArabic-55Roman"/>
              </a:rPr>
              <a:t>على إدارة المبادرات باستخدام منهجية عملية بعد التأكد من توافق المبادرات مع الأهداف الاستراتيجية</a:t>
            </a:r>
          </a:p>
        </p:txBody>
      </p:sp>
      <p:sp>
        <p:nvSpPr>
          <p:cNvPr id="61" name="Rectangle 4"/>
          <p:cNvSpPr>
            <a:spLocks noChangeArrowheads="1"/>
          </p:cNvSpPr>
          <p:nvPr/>
        </p:nvSpPr>
        <p:spPr bwMode="auto">
          <a:xfrm>
            <a:off x="558800" y="3865312"/>
            <a:ext cx="2247668" cy="925391"/>
          </a:xfrm>
          <a:prstGeom prst="rect">
            <a:avLst/>
          </a:prstGeom>
          <a:noFill/>
          <a:ln w="12700">
            <a:noFill/>
            <a:miter lim="800000"/>
            <a:headEnd/>
            <a:tailEnd/>
          </a:ln>
        </p:spPr>
        <p:txBody>
          <a:bodyPr lIns="45720" rIns="45720" anchor="ctr"/>
          <a:lstStyle/>
          <a:p>
            <a:pPr algn="r" rtl="1" eaLnBrk="0" hangingPunct="0">
              <a:lnSpc>
                <a:spcPct val="90000"/>
              </a:lnSpc>
            </a:pPr>
            <a:r>
              <a:rPr lang="ar-AE" sz="1100" dirty="0"/>
              <a:t>3.4 اتخاذ القرارات: يشمل قياس قدرة </a:t>
            </a:r>
            <a:r>
              <a:rPr lang="ar-QA" altLang="en-US" sz="1100" dirty="0"/>
              <a:t>الجه</a:t>
            </a:r>
            <a:r>
              <a:rPr lang="ar-AE" altLang="en-US" sz="1100" dirty="0"/>
              <a:t>ة</a:t>
            </a:r>
            <a:r>
              <a:rPr lang="ar-QA" altLang="en-US" sz="1100" dirty="0"/>
              <a:t> الحكومية</a:t>
            </a:r>
            <a:r>
              <a:rPr lang="ar-AE" altLang="en-US" sz="1100" dirty="0"/>
              <a:t> </a:t>
            </a:r>
            <a:r>
              <a:rPr lang="ar-AE" sz="1100" dirty="0"/>
              <a:t>على اتباع منهجية اتخاذ قرارات فعالة خلال اجتماعات مراجعة الأداء الدورية</a:t>
            </a:r>
          </a:p>
        </p:txBody>
      </p:sp>
      <p:grpSp>
        <p:nvGrpSpPr>
          <p:cNvPr id="41" name="Group 40"/>
          <p:cNvGrpSpPr/>
          <p:nvPr/>
        </p:nvGrpSpPr>
        <p:grpSpPr>
          <a:xfrm>
            <a:off x="2978928" y="1775630"/>
            <a:ext cx="3900610" cy="3290639"/>
            <a:chOff x="627866" y="1299902"/>
            <a:chExt cx="3962400" cy="3352800"/>
          </a:xfrm>
        </p:grpSpPr>
        <p:sp>
          <p:nvSpPr>
            <p:cNvPr id="42"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43" name="AutoShape 4"/>
            <p:cNvSpPr>
              <a:spLocks noChangeArrowheads="1"/>
            </p:cNvSpPr>
            <p:nvPr/>
          </p:nvSpPr>
          <p:spPr bwMode="auto">
            <a:xfrm>
              <a:off x="1885166" y="2525761"/>
              <a:ext cx="1447800" cy="1066800"/>
            </a:xfrm>
            <a:prstGeom prst="pentagon">
              <a:avLst/>
            </a:prstGeom>
            <a:solidFill>
              <a:schemeClr val="accent6">
                <a:lumMod val="60000"/>
                <a:lumOff val="40000"/>
              </a:schemeClr>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تحليل</a:t>
              </a:r>
            </a:p>
            <a:p>
              <a:pPr algn="ctr" rtl="1"/>
              <a:r>
                <a:rPr lang="ar-AE" sz="1600" b="1" dirty="0">
                  <a:solidFill>
                    <a:schemeClr val="bg1"/>
                  </a:solidFill>
                </a:rPr>
                <a:t>الأداء</a:t>
              </a:r>
              <a:endParaRPr lang="en-US" sz="1600" b="1" dirty="0">
                <a:solidFill>
                  <a:schemeClr val="bg1"/>
                </a:solidFill>
              </a:endParaRPr>
            </a:p>
          </p:txBody>
        </p:sp>
        <p:cxnSp>
          <p:nvCxnSpPr>
            <p:cNvPr id="44" name="AutoShape 15"/>
            <p:cNvCxnSpPr>
              <a:cxnSpLocks noChangeShapeType="1"/>
              <a:stCxn id="42" idx="1"/>
              <a:endCxn id="43"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45" name="AutoShape 16"/>
            <p:cNvCxnSpPr>
              <a:cxnSpLocks noChangeShapeType="1"/>
              <a:stCxn id="42" idx="0"/>
              <a:endCxn id="43"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46" name="AutoShape 17"/>
            <p:cNvCxnSpPr>
              <a:cxnSpLocks noChangeShapeType="1"/>
              <a:stCxn id="42" idx="5"/>
              <a:endCxn id="43"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47" name="AutoShape 18"/>
            <p:cNvCxnSpPr>
              <a:cxnSpLocks noChangeShapeType="1"/>
              <a:stCxn id="42" idx="4"/>
              <a:endCxn id="43"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48" name="AutoShape 19"/>
            <p:cNvCxnSpPr>
              <a:cxnSpLocks noChangeShapeType="1"/>
              <a:stCxn id="42" idx="2"/>
              <a:endCxn id="43"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49" name="TextBox 48"/>
            <p:cNvSpPr txBox="1"/>
            <p:nvPr/>
          </p:nvSpPr>
          <p:spPr>
            <a:xfrm>
              <a:off x="2491889" y="1961933"/>
              <a:ext cx="1335169" cy="588392"/>
            </a:xfrm>
            <a:prstGeom prst="rect">
              <a:avLst/>
            </a:prstGeom>
            <a:noFill/>
          </p:spPr>
          <p:txBody>
            <a:bodyPr wrap="square" rtlCol="0">
              <a:spAutoFit/>
            </a:bodyPr>
            <a:lstStyle/>
            <a:p>
              <a:pPr algn="ctr" rtl="1"/>
              <a:r>
                <a:rPr lang="ar-AE" sz="1600" dirty="0"/>
                <a:t>3.1. </a:t>
              </a:r>
              <a:r>
                <a:rPr lang="ar-AE" sz="1600" dirty="0">
                  <a:latin typeface="FrutigerLTArabic-55Roman"/>
                </a:rPr>
                <a:t>تحليل البيانات</a:t>
              </a:r>
            </a:p>
          </p:txBody>
        </p:sp>
        <p:sp>
          <p:nvSpPr>
            <p:cNvPr id="50" name="TextBox 49"/>
            <p:cNvSpPr txBox="1"/>
            <p:nvPr/>
          </p:nvSpPr>
          <p:spPr>
            <a:xfrm>
              <a:off x="3052432" y="3146429"/>
              <a:ext cx="1335169" cy="588392"/>
            </a:xfrm>
            <a:prstGeom prst="rect">
              <a:avLst/>
            </a:prstGeom>
            <a:noFill/>
          </p:spPr>
          <p:txBody>
            <a:bodyPr wrap="square" rtlCol="0">
              <a:spAutoFit/>
            </a:bodyPr>
            <a:lstStyle/>
            <a:p>
              <a:pPr algn="ctr" rtl="1"/>
              <a:r>
                <a:rPr lang="ar-AE" sz="1600" dirty="0"/>
                <a:t>3.2. </a:t>
              </a:r>
              <a:r>
                <a:rPr lang="ar-AE" sz="1600" dirty="0">
                  <a:latin typeface="FrutigerLTArabic-55Roman"/>
                </a:rPr>
                <a:t>إعداد التقارير</a:t>
              </a:r>
              <a:endParaRPr lang="en-US" sz="1600" dirty="0"/>
            </a:p>
          </p:txBody>
        </p:sp>
        <p:sp>
          <p:nvSpPr>
            <p:cNvPr id="51" name="TextBox 50"/>
            <p:cNvSpPr txBox="1"/>
            <p:nvPr/>
          </p:nvSpPr>
          <p:spPr>
            <a:xfrm>
              <a:off x="819067" y="3160014"/>
              <a:ext cx="1335169" cy="588392"/>
            </a:xfrm>
            <a:prstGeom prst="rect">
              <a:avLst/>
            </a:prstGeom>
            <a:noFill/>
          </p:spPr>
          <p:txBody>
            <a:bodyPr wrap="square" rtlCol="0">
              <a:spAutoFit/>
            </a:bodyPr>
            <a:lstStyle/>
            <a:p>
              <a:pPr algn="ctr" rtl="1"/>
              <a:r>
                <a:rPr lang="ar-AE" sz="1600" dirty="0"/>
                <a:t>3.4. اتخاذ القرارات</a:t>
              </a:r>
              <a:endParaRPr lang="en-US" sz="1600" dirty="0"/>
            </a:p>
          </p:txBody>
        </p:sp>
        <p:sp>
          <p:nvSpPr>
            <p:cNvPr id="52" name="TextBox 51"/>
            <p:cNvSpPr txBox="1"/>
            <p:nvPr/>
          </p:nvSpPr>
          <p:spPr>
            <a:xfrm>
              <a:off x="1905330" y="3912357"/>
              <a:ext cx="1335169" cy="588392"/>
            </a:xfrm>
            <a:prstGeom prst="rect">
              <a:avLst/>
            </a:prstGeom>
            <a:noFill/>
          </p:spPr>
          <p:txBody>
            <a:bodyPr wrap="square" rtlCol="0">
              <a:spAutoFit/>
            </a:bodyPr>
            <a:lstStyle/>
            <a:p>
              <a:pPr algn="ctr" rtl="1"/>
              <a:r>
                <a:rPr lang="ar-AE" sz="1600" dirty="0"/>
                <a:t>3.3. </a:t>
              </a:r>
              <a:r>
                <a:rPr lang="ar-AE" sz="1600" dirty="0">
                  <a:latin typeface="FrutigerLTArabic-55Roman"/>
                </a:rPr>
                <a:t>إدارة المبادرات</a:t>
              </a:r>
            </a:p>
          </p:txBody>
        </p:sp>
        <p:sp>
          <p:nvSpPr>
            <p:cNvPr id="53" name="TextBox 52"/>
            <p:cNvSpPr txBox="1"/>
            <p:nvPr/>
          </p:nvSpPr>
          <p:spPr>
            <a:xfrm>
              <a:off x="1313862" y="1953773"/>
              <a:ext cx="1335169" cy="588392"/>
            </a:xfrm>
            <a:prstGeom prst="rect">
              <a:avLst/>
            </a:prstGeom>
            <a:noFill/>
          </p:spPr>
          <p:txBody>
            <a:bodyPr wrap="square" rtlCol="0">
              <a:spAutoFit/>
            </a:bodyPr>
            <a:lstStyle/>
            <a:p>
              <a:pPr algn="ctr" rtl="1"/>
              <a:r>
                <a:rPr lang="ar-AE" sz="1600" dirty="0"/>
                <a:t>3.5. حوكمة </a:t>
              </a:r>
            </a:p>
            <a:p>
              <a:pPr algn="ctr" rtl="1"/>
              <a:r>
                <a:rPr lang="ar-AE" sz="1600" dirty="0"/>
                <a:t>قياس الأداء</a:t>
              </a:r>
            </a:p>
          </p:txBody>
        </p:sp>
      </p:grpSp>
      <p:sp>
        <p:nvSpPr>
          <p:cNvPr id="56" name="TextBox 55"/>
          <p:cNvSpPr txBox="1"/>
          <p:nvPr/>
        </p:nvSpPr>
        <p:spPr>
          <a:xfrm>
            <a:off x="8871803" y="618839"/>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60000"/>
                    <a:lumOff val="40000"/>
                  </a:schemeClr>
                </a:solidFill>
                <a:latin typeface="AtrissiGhad Bold" charset="0"/>
                <a:cs typeface="AtrissiGhad Bold" charset="0"/>
              </a:rPr>
              <a:t>3</a:t>
            </a:r>
            <a:endParaRPr lang="en-US" sz="8800" b="1" dirty="0">
              <a:solidFill>
                <a:schemeClr val="accent6">
                  <a:lumMod val="60000"/>
                  <a:lumOff val="40000"/>
                </a:schemeClr>
              </a:solidFill>
              <a:latin typeface="AtrissiGhad Bold" charset="0"/>
              <a:cs typeface="AtrissiGhad Bold" charset="0"/>
            </a:endParaRPr>
          </a:p>
        </p:txBody>
      </p:sp>
      <p:sp>
        <p:nvSpPr>
          <p:cNvPr id="68"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Tree>
    <p:extLst>
      <p:ext uri="{BB962C8B-B14F-4D97-AF65-F5344CB8AC3E}">
        <p14:creationId xmlns:p14="http://schemas.microsoft.com/office/powerpoint/2010/main" val="5860861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animEffect transition="in" filter="fade">
                                      <p:cBhvr>
                                        <p:cTn id="25" dur="500"/>
                                        <p:tgtEl>
                                          <p:spTgt spid="5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9"/>
                                        </p:tgtEl>
                                        <p:attrNameLst>
                                          <p:attrName>style.visibility</p:attrName>
                                        </p:attrNameLst>
                                      </p:cBhvr>
                                      <p:to>
                                        <p:strVal val="visible"/>
                                      </p:to>
                                    </p:set>
                                    <p:animEffect transition="in" filter="fade">
                                      <p:cBhvr>
                                        <p:cTn id="28" dur="500"/>
                                        <p:tgtEl>
                                          <p:spTgt spid="5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500"/>
                                        <p:tgtEl>
                                          <p:spTgt spid="6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fade">
                                      <p:cBhvr>
                                        <p:cTn id="3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8" grpId="0" animBg="1"/>
      <p:bldP spid="33" grpId="0" animBg="1"/>
      <p:bldP spid="36" grpId="0" animBg="1"/>
      <p:bldP spid="37" grpId="0" animBg="1"/>
      <p:bldP spid="39" grpId="0" animBg="1"/>
      <p:bldP spid="58" grpId="0"/>
      <p:bldP spid="59" grpId="0"/>
      <p:bldP spid="60" grpId="0"/>
      <p:bldP spid="6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861774"/>
          </a:xfrm>
          <a:prstGeom prst="rect">
            <a:avLst/>
          </a:prstGeom>
          <a:noFill/>
          <a:ln w="9525" algn="ctr">
            <a:noFill/>
            <a:miter lim="800000"/>
            <a:headEnd/>
            <a:tailEnd/>
          </a:ln>
        </p:spPr>
        <p:txBody>
          <a:bodyPr>
            <a:spAutoFit/>
          </a:bodyPr>
          <a:lstStyle/>
          <a:p>
            <a:pPr algn="r" rtl="1" eaLnBrk="0" hangingPunct="0">
              <a:spcBef>
                <a:spcPct val="50000"/>
              </a:spcBef>
              <a:buClr>
                <a:srgbClr val="0B1F65"/>
              </a:buClr>
            </a:pPr>
            <a:r>
              <a:rPr lang="ar-AE" sz="2000" b="1" dirty="0">
                <a:solidFill>
                  <a:schemeClr val="accent6">
                    <a:lumMod val="50000"/>
                  </a:schemeClr>
                </a:solidFill>
                <a:latin typeface="AtrissiGhad Bold" charset="0"/>
                <a:cs typeface="AtrissiGhad Bold" charset="0"/>
              </a:rPr>
              <a:t>التقييم: تحليل الأداء (النتيجة = 5)</a:t>
            </a:r>
          </a:p>
          <a:p>
            <a:pPr algn="r" rtl="1" eaLnBrk="0" hangingPunct="0">
              <a:spcBef>
                <a:spcPct val="50000"/>
              </a:spcBef>
              <a:buClr>
                <a:srgbClr val="0B1F65"/>
              </a:buClr>
              <a:buFont typeface="Webdings" pitchFamily="18" charset="2"/>
              <a:buNone/>
            </a:pPr>
            <a:endParaRPr lang="ar-AE" sz="2000" b="1" dirty="0">
              <a:solidFill>
                <a:schemeClr val="accent6">
                  <a:lumMod val="50000"/>
                </a:schemeClr>
              </a:solidFill>
              <a:latin typeface="AtrissiGhad Bold" charset="0"/>
              <a:cs typeface="AtrissiGhad Bold" charset="0"/>
            </a:endParaRPr>
          </a:p>
        </p:txBody>
      </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grpSp>
        <p:nvGrpSpPr>
          <p:cNvPr id="3" name="Group 2"/>
          <p:cNvGrpSpPr/>
          <p:nvPr/>
        </p:nvGrpSpPr>
        <p:grpSpPr>
          <a:xfrm>
            <a:off x="6818125" y="875742"/>
            <a:ext cx="2341877" cy="1942696"/>
            <a:chOff x="6818125" y="875742"/>
            <a:chExt cx="2341877" cy="1942696"/>
          </a:xfrm>
        </p:grpSpPr>
        <p:sp>
          <p:nvSpPr>
            <p:cNvPr id="30" name="Text Box 223"/>
            <p:cNvSpPr txBox="1">
              <a:spLocks noChangeArrowheads="1"/>
            </p:cNvSpPr>
            <p:nvPr/>
          </p:nvSpPr>
          <p:spPr bwMode="auto">
            <a:xfrm>
              <a:off x="7397233" y="875742"/>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تحليل البيانات</a:t>
              </a:r>
            </a:p>
          </p:txBody>
        </p:sp>
        <p:sp>
          <p:nvSpPr>
            <p:cNvPr id="32" name="Line 313"/>
            <p:cNvSpPr>
              <a:spLocks noChangeShapeType="1"/>
            </p:cNvSpPr>
            <p:nvPr/>
          </p:nvSpPr>
          <p:spPr bwMode="auto">
            <a:xfrm rot="5400000">
              <a:off x="8609419" y="2106231"/>
              <a:ext cx="0" cy="1097280"/>
            </a:xfrm>
            <a:prstGeom prst="line">
              <a:avLst/>
            </a:prstGeom>
            <a:noFill/>
            <a:ln w="9525">
              <a:solidFill>
                <a:schemeClr val="bg1">
                  <a:lumMod val="65000"/>
                </a:schemeClr>
              </a:solidFill>
              <a:round/>
              <a:headEnd/>
              <a:tailEnd/>
            </a:ln>
          </p:spPr>
          <p:txBody>
            <a:bodyPr/>
            <a:lstStyle/>
            <a:p>
              <a:endParaRPr lang="en-US"/>
            </a:p>
          </p:txBody>
        </p:sp>
        <p:sp>
          <p:nvSpPr>
            <p:cNvPr id="34" name="Line 319"/>
            <p:cNvSpPr>
              <a:spLocks noChangeShapeType="1"/>
            </p:cNvSpPr>
            <p:nvPr/>
          </p:nvSpPr>
          <p:spPr bwMode="auto">
            <a:xfrm rot="5400000" flipH="1">
              <a:off x="7378629" y="1963665"/>
              <a:ext cx="1463040" cy="0"/>
            </a:xfrm>
            <a:prstGeom prst="line">
              <a:avLst/>
            </a:prstGeom>
            <a:noFill/>
            <a:ln w="9525">
              <a:solidFill>
                <a:schemeClr val="bg1">
                  <a:lumMod val="65000"/>
                </a:schemeClr>
              </a:solidFill>
              <a:round/>
              <a:headEnd/>
              <a:tailEnd/>
            </a:ln>
          </p:spPr>
          <p:txBody>
            <a:bodyPr/>
            <a:lstStyle/>
            <a:p>
              <a:endParaRPr lang="en-US"/>
            </a:p>
          </p:txBody>
        </p:sp>
        <p:sp>
          <p:nvSpPr>
            <p:cNvPr id="62" name="Text Box 223"/>
            <p:cNvSpPr txBox="1">
              <a:spLocks noChangeArrowheads="1"/>
            </p:cNvSpPr>
            <p:nvPr/>
          </p:nvSpPr>
          <p:spPr bwMode="auto">
            <a:xfrm>
              <a:off x="8114031" y="2679939"/>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68" name="Text Box 406"/>
            <p:cNvSpPr txBox="1">
              <a:spLocks noChangeArrowheads="1"/>
            </p:cNvSpPr>
            <p:nvPr/>
          </p:nvSpPr>
          <p:spPr bwMode="auto">
            <a:xfrm rot="16200000">
              <a:off x="8134986" y="1334263"/>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69" name="Text Box 406"/>
            <p:cNvSpPr txBox="1">
              <a:spLocks noChangeArrowheads="1"/>
            </p:cNvSpPr>
            <p:nvPr/>
          </p:nvSpPr>
          <p:spPr bwMode="auto">
            <a:xfrm rot="16200000">
              <a:off x="8226426" y="1581151"/>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70" name="Text Box 406"/>
            <p:cNvSpPr txBox="1">
              <a:spLocks noChangeArrowheads="1"/>
            </p:cNvSpPr>
            <p:nvPr/>
          </p:nvSpPr>
          <p:spPr bwMode="auto">
            <a:xfrm rot="16200000">
              <a:off x="8317866" y="1824991"/>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71" name="Text Box 406"/>
            <p:cNvSpPr txBox="1">
              <a:spLocks noChangeArrowheads="1"/>
            </p:cNvSpPr>
            <p:nvPr/>
          </p:nvSpPr>
          <p:spPr bwMode="auto">
            <a:xfrm rot="16200000">
              <a:off x="8409306" y="2081023"/>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73" name="Text Box 318"/>
            <p:cNvSpPr txBox="1">
              <a:spLocks noChangeArrowheads="1"/>
            </p:cNvSpPr>
            <p:nvPr/>
          </p:nvSpPr>
          <p:spPr bwMode="auto">
            <a:xfrm>
              <a:off x="7106873" y="1259651"/>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تستخدم حلول تقنية لتحليل نتائج المؤشرات</a:t>
              </a:r>
            </a:p>
          </p:txBody>
        </p:sp>
        <p:sp>
          <p:nvSpPr>
            <p:cNvPr id="74" name="Text Box 318"/>
            <p:cNvSpPr txBox="1">
              <a:spLocks noChangeArrowheads="1"/>
            </p:cNvSpPr>
            <p:nvPr/>
          </p:nvSpPr>
          <p:spPr bwMode="auto">
            <a:xfrm>
              <a:off x="6829887" y="1603097"/>
              <a:ext cx="126865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تستخدم أساليب تحليل البيانات بغرض تفسير نتائج المؤشرات</a:t>
              </a:r>
            </a:p>
          </p:txBody>
        </p:sp>
        <p:sp>
          <p:nvSpPr>
            <p:cNvPr id="75" name="Text Box 318"/>
            <p:cNvSpPr txBox="1">
              <a:spLocks noChangeArrowheads="1"/>
            </p:cNvSpPr>
            <p:nvPr/>
          </p:nvSpPr>
          <p:spPr bwMode="auto">
            <a:xfrm>
              <a:off x="6818125" y="1924873"/>
              <a:ext cx="1288239"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تفسير الفجوات في نتائج مؤشرات موجود مع الملاحظات</a:t>
              </a:r>
              <a:endParaRPr lang="en-US" sz="800" dirty="0">
                <a:solidFill>
                  <a:srgbClr val="000000"/>
                </a:solidFill>
              </a:endParaRPr>
            </a:p>
          </p:txBody>
        </p:sp>
        <p:sp>
          <p:nvSpPr>
            <p:cNvPr id="76" name="Text Box 318"/>
            <p:cNvSpPr txBox="1">
              <a:spLocks noChangeArrowheads="1"/>
            </p:cNvSpPr>
            <p:nvPr/>
          </p:nvSpPr>
          <p:spPr bwMode="auto">
            <a:xfrm>
              <a:off x="7228389" y="2289779"/>
              <a:ext cx="877973"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التوصيات موجودة وفعالة بعد التحليل</a:t>
              </a:r>
              <a:endParaRPr lang="en-US" sz="800" dirty="0">
                <a:solidFill>
                  <a:srgbClr val="000000"/>
                </a:solidFill>
              </a:endParaRPr>
            </a:p>
          </p:txBody>
        </p:sp>
      </p:grpSp>
      <p:sp>
        <p:nvSpPr>
          <p:cNvPr id="2" name="TextBox 1"/>
          <p:cNvSpPr txBox="1"/>
          <p:nvPr/>
        </p:nvSpPr>
        <p:spPr>
          <a:xfrm>
            <a:off x="5949722" y="1153771"/>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4" name="TextBox 173"/>
          <p:cNvSpPr txBox="1"/>
          <p:nvPr/>
        </p:nvSpPr>
        <p:spPr>
          <a:xfrm>
            <a:off x="3394685" y="1124749"/>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5" name="TextBox 174"/>
          <p:cNvSpPr txBox="1"/>
          <p:nvPr/>
        </p:nvSpPr>
        <p:spPr>
          <a:xfrm>
            <a:off x="6882523" y="3504045"/>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6" name="TextBox 175"/>
          <p:cNvSpPr txBox="1"/>
          <p:nvPr/>
        </p:nvSpPr>
        <p:spPr>
          <a:xfrm>
            <a:off x="2485210" y="3532586"/>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8" name="TextBox 177"/>
          <p:cNvSpPr txBox="1"/>
          <p:nvPr/>
        </p:nvSpPr>
        <p:spPr>
          <a:xfrm>
            <a:off x="4797976" y="4935477"/>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9" name="TextBox 178"/>
          <p:cNvSpPr txBox="1"/>
          <p:nvPr/>
        </p:nvSpPr>
        <p:spPr>
          <a:xfrm>
            <a:off x="4729824" y="2507875"/>
            <a:ext cx="457200" cy="365760"/>
          </a:xfrm>
          <a:prstGeom prst="rect">
            <a:avLst/>
          </a:prstGeom>
          <a:noFill/>
        </p:spPr>
        <p:txBody>
          <a:bodyPr wrap="square" lIns="0" tIns="0" rIns="0" bIns="0" rtlCol="0" anchor="ctr" anchorCtr="0">
            <a:noAutofit/>
          </a:bodyPr>
          <a:lstStyle/>
          <a:p>
            <a:pPr algn="ctr"/>
            <a:r>
              <a:rPr lang="ar-AE" sz="1800" b="1" dirty="0">
                <a:solidFill>
                  <a:schemeClr val="bg1"/>
                </a:solidFill>
              </a:rPr>
              <a:t>3.2</a:t>
            </a:r>
          </a:p>
        </p:txBody>
      </p:sp>
      <p:grpSp>
        <p:nvGrpSpPr>
          <p:cNvPr id="6" name="Group 5"/>
          <p:cNvGrpSpPr/>
          <p:nvPr/>
        </p:nvGrpSpPr>
        <p:grpSpPr>
          <a:xfrm>
            <a:off x="87135" y="3703090"/>
            <a:ext cx="2322735" cy="1947016"/>
            <a:chOff x="87135" y="3703090"/>
            <a:chExt cx="2322735" cy="1947016"/>
          </a:xfrm>
        </p:grpSpPr>
        <p:sp>
          <p:nvSpPr>
            <p:cNvPr id="121" name="Text Box 223"/>
            <p:cNvSpPr txBox="1">
              <a:spLocks noChangeArrowheads="1"/>
            </p:cNvSpPr>
            <p:nvPr/>
          </p:nvSpPr>
          <p:spPr bwMode="auto">
            <a:xfrm>
              <a:off x="524006" y="3703090"/>
              <a:ext cx="168652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اتخاذ القرارات</a:t>
              </a:r>
              <a:endParaRPr lang="en-US" sz="1100" b="1" dirty="0">
                <a:solidFill>
                  <a:srgbClr val="000000"/>
                </a:solidFill>
                <a:latin typeface="Times"/>
              </a:endParaRPr>
            </a:p>
          </p:txBody>
        </p:sp>
        <p:sp>
          <p:nvSpPr>
            <p:cNvPr id="122" name="Line 313"/>
            <p:cNvSpPr>
              <a:spLocks noChangeShapeType="1"/>
            </p:cNvSpPr>
            <p:nvPr/>
          </p:nvSpPr>
          <p:spPr bwMode="auto">
            <a:xfrm rot="5400000">
              <a:off x="1861230" y="4933575"/>
              <a:ext cx="0" cy="1097280"/>
            </a:xfrm>
            <a:prstGeom prst="line">
              <a:avLst/>
            </a:prstGeom>
            <a:noFill/>
            <a:ln w="9525">
              <a:solidFill>
                <a:schemeClr val="bg1">
                  <a:lumMod val="65000"/>
                </a:schemeClr>
              </a:solidFill>
              <a:round/>
              <a:headEnd/>
              <a:tailEnd/>
            </a:ln>
          </p:spPr>
          <p:txBody>
            <a:bodyPr/>
            <a:lstStyle/>
            <a:p>
              <a:endParaRPr lang="en-US"/>
            </a:p>
          </p:txBody>
        </p:sp>
        <p:sp>
          <p:nvSpPr>
            <p:cNvPr id="123" name="Line 319"/>
            <p:cNvSpPr>
              <a:spLocks noChangeShapeType="1"/>
            </p:cNvSpPr>
            <p:nvPr/>
          </p:nvSpPr>
          <p:spPr bwMode="auto">
            <a:xfrm rot="5400000" flipH="1">
              <a:off x="630440" y="4791013"/>
              <a:ext cx="1463040" cy="0"/>
            </a:xfrm>
            <a:prstGeom prst="line">
              <a:avLst/>
            </a:prstGeom>
            <a:noFill/>
            <a:ln w="9525">
              <a:solidFill>
                <a:schemeClr val="bg1">
                  <a:lumMod val="65000"/>
                </a:schemeClr>
              </a:solidFill>
              <a:round/>
              <a:headEnd/>
              <a:tailEnd/>
            </a:ln>
          </p:spPr>
          <p:txBody>
            <a:bodyPr/>
            <a:lstStyle/>
            <a:p>
              <a:endParaRPr lang="en-US"/>
            </a:p>
          </p:txBody>
        </p:sp>
        <p:sp>
          <p:nvSpPr>
            <p:cNvPr id="127" name="Text Box 406"/>
            <p:cNvSpPr txBox="1">
              <a:spLocks noChangeArrowheads="1"/>
            </p:cNvSpPr>
            <p:nvPr/>
          </p:nvSpPr>
          <p:spPr bwMode="auto">
            <a:xfrm rot="16200000">
              <a:off x="1386727" y="4161611"/>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28" name="Text Box 406"/>
            <p:cNvSpPr txBox="1">
              <a:spLocks noChangeArrowheads="1"/>
            </p:cNvSpPr>
            <p:nvPr/>
          </p:nvSpPr>
          <p:spPr bwMode="auto">
            <a:xfrm rot="16200000">
              <a:off x="1478167" y="4408499"/>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29" name="Text Box 406"/>
            <p:cNvSpPr txBox="1">
              <a:spLocks noChangeArrowheads="1"/>
            </p:cNvSpPr>
            <p:nvPr/>
          </p:nvSpPr>
          <p:spPr bwMode="auto">
            <a:xfrm rot="16200000">
              <a:off x="1569607" y="4652339"/>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30" name="Text Box 406"/>
            <p:cNvSpPr txBox="1">
              <a:spLocks noChangeArrowheads="1"/>
            </p:cNvSpPr>
            <p:nvPr/>
          </p:nvSpPr>
          <p:spPr bwMode="auto">
            <a:xfrm rot="16200000">
              <a:off x="1661047" y="4908371"/>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68" name="Text Box 318"/>
            <p:cNvSpPr txBox="1">
              <a:spLocks noChangeArrowheads="1"/>
            </p:cNvSpPr>
            <p:nvPr/>
          </p:nvSpPr>
          <p:spPr bwMode="auto">
            <a:xfrm>
              <a:off x="229616" y="4064508"/>
              <a:ext cx="112516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يتم عقد اجتماعات مراجعة الأداء بشكلٍ جيدٍ ومنتظم</a:t>
              </a:r>
            </a:p>
          </p:txBody>
        </p:sp>
        <p:sp>
          <p:nvSpPr>
            <p:cNvPr id="169" name="Text Box 318"/>
            <p:cNvSpPr txBox="1">
              <a:spLocks noChangeArrowheads="1"/>
            </p:cNvSpPr>
            <p:nvPr/>
          </p:nvSpPr>
          <p:spPr bwMode="auto">
            <a:xfrm>
              <a:off x="322894" y="4412581"/>
              <a:ext cx="103188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يتم اتباع عملية اتخاذ قرارات فعالة</a:t>
              </a:r>
            </a:p>
          </p:txBody>
        </p:sp>
        <p:sp>
          <p:nvSpPr>
            <p:cNvPr id="170" name="Text Box 318"/>
            <p:cNvSpPr txBox="1">
              <a:spLocks noChangeArrowheads="1"/>
            </p:cNvSpPr>
            <p:nvPr/>
          </p:nvSpPr>
          <p:spPr bwMode="auto">
            <a:xfrm>
              <a:off x="314051" y="4747057"/>
              <a:ext cx="104220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تقارير الأداء تستعمل من قبل المعنيين </a:t>
              </a:r>
            </a:p>
          </p:txBody>
        </p:sp>
        <p:sp>
          <p:nvSpPr>
            <p:cNvPr id="171" name="Text Box 318"/>
            <p:cNvSpPr txBox="1">
              <a:spLocks noChangeArrowheads="1"/>
            </p:cNvSpPr>
            <p:nvPr/>
          </p:nvSpPr>
          <p:spPr bwMode="auto">
            <a:xfrm>
              <a:off x="87135" y="5088087"/>
              <a:ext cx="1269122" cy="523220"/>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خطة تواصل لتقارير متابعة حالة تنفيذ المبادرات و</a:t>
              </a:r>
              <a:r>
                <a:rPr lang="ar-AE" sz="800" dirty="0"/>
                <a:t>نتائج الأداء</a:t>
              </a:r>
              <a:endParaRPr lang="ar-AE" sz="800" dirty="0">
                <a:solidFill>
                  <a:srgbClr val="000000"/>
                </a:solidFill>
              </a:endParaRPr>
            </a:p>
            <a:p>
              <a:pPr algn="r" rtl="1" eaLnBrk="0" hangingPunct="0">
                <a:spcBef>
                  <a:spcPct val="50000"/>
                </a:spcBef>
                <a:buClr>
                  <a:srgbClr val="0B1F65"/>
                </a:buClr>
                <a:buFont typeface="Webdings" pitchFamily="18" charset="2"/>
                <a:buNone/>
              </a:pPr>
              <a:endParaRPr lang="en-US" sz="800" dirty="0">
                <a:solidFill>
                  <a:srgbClr val="000000"/>
                </a:solidFill>
              </a:endParaRPr>
            </a:p>
          </p:txBody>
        </p:sp>
        <p:sp>
          <p:nvSpPr>
            <p:cNvPr id="116" name="Text Box 223"/>
            <p:cNvSpPr txBox="1">
              <a:spLocks noChangeArrowheads="1"/>
            </p:cNvSpPr>
            <p:nvPr/>
          </p:nvSpPr>
          <p:spPr bwMode="auto">
            <a:xfrm>
              <a:off x="1358026" y="5511607"/>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5" name="Group 4"/>
          <p:cNvGrpSpPr/>
          <p:nvPr/>
        </p:nvGrpSpPr>
        <p:grpSpPr>
          <a:xfrm>
            <a:off x="2553834" y="5219535"/>
            <a:ext cx="4327950" cy="1225684"/>
            <a:chOff x="2553834" y="5219535"/>
            <a:chExt cx="4327950" cy="1225684"/>
          </a:xfrm>
        </p:grpSpPr>
        <p:sp>
          <p:nvSpPr>
            <p:cNvPr id="147" name="Line 313"/>
            <p:cNvSpPr>
              <a:spLocks noChangeShapeType="1"/>
            </p:cNvSpPr>
            <p:nvPr/>
          </p:nvSpPr>
          <p:spPr bwMode="auto">
            <a:xfrm rot="5400000">
              <a:off x="6333144" y="5723000"/>
              <a:ext cx="0" cy="1097280"/>
            </a:xfrm>
            <a:prstGeom prst="line">
              <a:avLst/>
            </a:prstGeom>
            <a:noFill/>
            <a:ln w="9525">
              <a:solidFill>
                <a:schemeClr val="bg1">
                  <a:lumMod val="65000"/>
                </a:schemeClr>
              </a:solidFill>
              <a:round/>
              <a:headEnd/>
              <a:tailEnd/>
            </a:ln>
          </p:spPr>
          <p:txBody>
            <a:bodyPr/>
            <a:lstStyle/>
            <a:p>
              <a:endParaRPr lang="en-US"/>
            </a:p>
          </p:txBody>
        </p:sp>
        <p:sp>
          <p:nvSpPr>
            <p:cNvPr id="149" name="Text Box 406"/>
            <p:cNvSpPr txBox="1">
              <a:spLocks noChangeArrowheads="1"/>
            </p:cNvSpPr>
            <p:nvPr/>
          </p:nvSpPr>
          <p:spPr bwMode="auto">
            <a:xfrm rot="16200000">
              <a:off x="6119420" y="5343381"/>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50" name="Text Box 406"/>
            <p:cNvSpPr txBox="1">
              <a:spLocks noChangeArrowheads="1"/>
            </p:cNvSpPr>
            <p:nvPr/>
          </p:nvSpPr>
          <p:spPr bwMode="auto">
            <a:xfrm rot="16200000">
              <a:off x="6210860" y="5605509"/>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51" name="Text Box 318"/>
            <p:cNvSpPr txBox="1">
              <a:spLocks noChangeArrowheads="1"/>
            </p:cNvSpPr>
            <p:nvPr/>
          </p:nvSpPr>
          <p:spPr bwMode="auto">
            <a:xfrm>
              <a:off x="4837807" y="5564837"/>
              <a:ext cx="97721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محفظة من المبادرات الاستراتيجية</a:t>
              </a:r>
            </a:p>
          </p:txBody>
        </p:sp>
        <p:sp>
          <p:nvSpPr>
            <p:cNvPr id="152" name="Text Box 318"/>
            <p:cNvSpPr txBox="1">
              <a:spLocks noChangeArrowheads="1"/>
            </p:cNvSpPr>
            <p:nvPr/>
          </p:nvSpPr>
          <p:spPr bwMode="auto">
            <a:xfrm>
              <a:off x="4910945" y="5912910"/>
              <a:ext cx="904078"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ترتبط أهداف كل إدارة بمبادراتٍ واضحة</a:t>
              </a:r>
            </a:p>
          </p:txBody>
        </p:sp>
        <p:sp>
          <p:nvSpPr>
            <p:cNvPr id="153" name="Line 319"/>
            <p:cNvSpPr>
              <a:spLocks noChangeShapeType="1"/>
            </p:cNvSpPr>
            <p:nvPr/>
          </p:nvSpPr>
          <p:spPr bwMode="auto">
            <a:xfrm rot="5400000" flipH="1">
              <a:off x="5410033" y="5899110"/>
              <a:ext cx="822960" cy="0"/>
            </a:xfrm>
            <a:prstGeom prst="line">
              <a:avLst/>
            </a:prstGeom>
            <a:noFill/>
            <a:ln w="9525">
              <a:solidFill>
                <a:schemeClr val="bg1">
                  <a:lumMod val="65000"/>
                </a:schemeClr>
              </a:solidFill>
              <a:round/>
              <a:headEnd/>
              <a:tailEnd/>
            </a:ln>
          </p:spPr>
          <p:txBody>
            <a:bodyPr/>
            <a:lstStyle/>
            <a:p>
              <a:endParaRPr lang="en-US"/>
            </a:p>
          </p:txBody>
        </p:sp>
        <p:sp>
          <p:nvSpPr>
            <p:cNvPr id="154" name="Line 313"/>
            <p:cNvSpPr>
              <a:spLocks noChangeShapeType="1"/>
            </p:cNvSpPr>
            <p:nvPr/>
          </p:nvSpPr>
          <p:spPr bwMode="auto">
            <a:xfrm rot="5400000">
              <a:off x="4251457" y="5716911"/>
              <a:ext cx="0" cy="1097280"/>
            </a:xfrm>
            <a:prstGeom prst="line">
              <a:avLst/>
            </a:prstGeom>
            <a:noFill/>
            <a:ln w="9525">
              <a:solidFill>
                <a:schemeClr val="bg1">
                  <a:lumMod val="65000"/>
                </a:schemeClr>
              </a:solidFill>
              <a:round/>
              <a:headEnd/>
              <a:tailEnd/>
            </a:ln>
          </p:spPr>
          <p:txBody>
            <a:bodyPr/>
            <a:lstStyle/>
            <a:p>
              <a:endParaRPr lang="en-US"/>
            </a:p>
          </p:txBody>
        </p:sp>
        <p:sp>
          <p:nvSpPr>
            <p:cNvPr id="156" name="Text Box 406"/>
            <p:cNvSpPr txBox="1">
              <a:spLocks noChangeArrowheads="1"/>
            </p:cNvSpPr>
            <p:nvPr/>
          </p:nvSpPr>
          <p:spPr bwMode="auto">
            <a:xfrm rot="16200000">
              <a:off x="4037733" y="5337292"/>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57" name="Text Box 406"/>
            <p:cNvSpPr txBox="1">
              <a:spLocks noChangeArrowheads="1"/>
            </p:cNvSpPr>
            <p:nvPr/>
          </p:nvSpPr>
          <p:spPr bwMode="auto">
            <a:xfrm rot="16200000">
              <a:off x="4129173" y="5588787"/>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58" name="Text Box 318"/>
            <p:cNvSpPr txBox="1">
              <a:spLocks noChangeArrowheads="1"/>
            </p:cNvSpPr>
            <p:nvPr/>
          </p:nvSpPr>
          <p:spPr bwMode="auto">
            <a:xfrm>
              <a:off x="2657010" y="5546048"/>
              <a:ext cx="107632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يتم استخدام نموذج موحد لوصف وتوثيق المبادرات</a:t>
              </a:r>
            </a:p>
          </p:txBody>
        </p:sp>
        <p:sp>
          <p:nvSpPr>
            <p:cNvPr id="159" name="Text Box 318"/>
            <p:cNvSpPr txBox="1">
              <a:spLocks noChangeArrowheads="1"/>
            </p:cNvSpPr>
            <p:nvPr/>
          </p:nvSpPr>
          <p:spPr bwMode="auto">
            <a:xfrm>
              <a:off x="2553834" y="5894121"/>
              <a:ext cx="1179502"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تم توثيق كل معلومات المبادرات متضمنا المسؤول</a:t>
              </a:r>
            </a:p>
          </p:txBody>
        </p:sp>
        <p:sp>
          <p:nvSpPr>
            <p:cNvPr id="160" name="Line 319"/>
            <p:cNvSpPr>
              <a:spLocks noChangeShapeType="1"/>
            </p:cNvSpPr>
            <p:nvPr/>
          </p:nvSpPr>
          <p:spPr bwMode="auto">
            <a:xfrm rot="5400000" flipH="1">
              <a:off x="3328346" y="5893021"/>
              <a:ext cx="822960" cy="0"/>
            </a:xfrm>
            <a:prstGeom prst="line">
              <a:avLst/>
            </a:prstGeom>
            <a:noFill/>
            <a:ln w="9525">
              <a:solidFill>
                <a:schemeClr val="bg1">
                  <a:lumMod val="65000"/>
                </a:schemeClr>
              </a:solidFill>
              <a:round/>
              <a:headEnd/>
              <a:tailEnd/>
            </a:ln>
          </p:spPr>
          <p:txBody>
            <a:bodyPr/>
            <a:lstStyle/>
            <a:p>
              <a:endParaRPr lang="en-US"/>
            </a:p>
          </p:txBody>
        </p:sp>
        <p:sp>
          <p:nvSpPr>
            <p:cNvPr id="173" name="Text Box 223"/>
            <p:cNvSpPr txBox="1">
              <a:spLocks noChangeArrowheads="1"/>
            </p:cNvSpPr>
            <p:nvPr/>
          </p:nvSpPr>
          <p:spPr bwMode="auto">
            <a:xfrm>
              <a:off x="4179561" y="5219535"/>
              <a:ext cx="168652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إدارة المبادرات</a:t>
              </a:r>
            </a:p>
          </p:txBody>
        </p:sp>
        <p:sp>
          <p:nvSpPr>
            <p:cNvPr id="117" name="Text Box 223"/>
            <p:cNvSpPr txBox="1">
              <a:spLocks noChangeArrowheads="1"/>
            </p:cNvSpPr>
            <p:nvPr/>
          </p:nvSpPr>
          <p:spPr bwMode="auto">
            <a:xfrm>
              <a:off x="3721422" y="630633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118" name="Text Box 223"/>
            <p:cNvSpPr txBox="1">
              <a:spLocks noChangeArrowheads="1"/>
            </p:cNvSpPr>
            <p:nvPr/>
          </p:nvSpPr>
          <p:spPr bwMode="auto">
            <a:xfrm>
              <a:off x="5825924" y="630672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4" name="Group 3"/>
          <p:cNvGrpSpPr/>
          <p:nvPr/>
        </p:nvGrpSpPr>
        <p:grpSpPr>
          <a:xfrm>
            <a:off x="6805250" y="3440891"/>
            <a:ext cx="2336464" cy="2299850"/>
            <a:chOff x="6805250" y="3440891"/>
            <a:chExt cx="2336464" cy="2299850"/>
          </a:xfrm>
        </p:grpSpPr>
        <p:sp>
          <p:nvSpPr>
            <p:cNvPr id="88" name="Text Box 223"/>
            <p:cNvSpPr txBox="1">
              <a:spLocks noChangeArrowheads="1"/>
            </p:cNvSpPr>
            <p:nvPr/>
          </p:nvSpPr>
          <p:spPr bwMode="auto">
            <a:xfrm>
              <a:off x="7400281" y="3440891"/>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إعداد التقارير</a:t>
              </a:r>
              <a:endParaRPr lang="en-US" sz="1100" b="1" dirty="0">
                <a:solidFill>
                  <a:srgbClr val="000000"/>
                </a:solidFill>
                <a:latin typeface="Times"/>
              </a:endParaRPr>
            </a:p>
          </p:txBody>
        </p:sp>
        <p:sp>
          <p:nvSpPr>
            <p:cNvPr id="89" name="Line 313"/>
            <p:cNvSpPr>
              <a:spLocks noChangeShapeType="1"/>
            </p:cNvSpPr>
            <p:nvPr/>
          </p:nvSpPr>
          <p:spPr bwMode="auto">
            <a:xfrm rot="5400000">
              <a:off x="8591201" y="5025791"/>
              <a:ext cx="0" cy="1097280"/>
            </a:xfrm>
            <a:prstGeom prst="line">
              <a:avLst/>
            </a:prstGeom>
            <a:noFill/>
            <a:ln w="9525">
              <a:solidFill>
                <a:schemeClr val="bg1">
                  <a:lumMod val="65000"/>
                </a:schemeClr>
              </a:solidFill>
              <a:round/>
              <a:headEnd/>
              <a:tailEnd/>
            </a:ln>
          </p:spPr>
          <p:txBody>
            <a:bodyPr/>
            <a:lstStyle/>
            <a:p>
              <a:endParaRPr lang="en-US"/>
            </a:p>
          </p:txBody>
        </p:sp>
        <p:sp>
          <p:nvSpPr>
            <p:cNvPr id="90" name="Line 319"/>
            <p:cNvSpPr>
              <a:spLocks noChangeShapeType="1"/>
            </p:cNvSpPr>
            <p:nvPr/>
          </p:nvSpPr>
          <p:spPr bwMode="auto">
            <a:xfrm rot="5400000" flipH="1">
              <a:off x="7177531" y="4704606"/>
              <a:ext cx="1828800" cy="0"/>
            </a:xfrm>
            <a:prstGeom prst="line">
              <a:avLst/>
            </a:prstGeom>
            <a:noFill/>
            <a:ln w="9525">
              <a:solidFill>
                <a:schemeClr val="bg1">
                  <a:lumMod val="65000"/>
                </a:schemeClr>
              </a:solidFill>
              <a:round/>
              <a:headEnd/>
              <a:tailEnd/>
            </a:ln>
          </p:spPr>
          <p:txBody>
            <a:bodyPr/>
            <a:lstStyle/>
            <a:p>
              <a:endParaRPr lang="en-US"/>
            </a:p>
          </p:txBody>
        </p:sp>
        <p:sp>
          <p:nvSpPr>
            <p:cNvPr id="94" name="Text Box 406"/>
            <p:cNvSpPr txBox="1">
              <a:spLocks noChangeArrowheads="1"/>
            </p:cNvSpPr>
            <p:nvPr/>
          </p:nvSpPr>
          <p:spPr bwMode="auto">
            <a:xfrm rot="16200000">
              <a:off x="8116698" y="3899412"/>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95" name="Text Box 406"/>
            <p:cNvSpPr txBox="1">
              <a:spLocks noChangeArrowheads="1"/>
            </p:cNvSpPr>
            <p:nvPr/>
          </p:nvSpPr>
          <p:spPr bwMode="auto">
            <a:xfrm rot="16200000">
              <a:off x="8208138" y="4146300"/>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96" name="Text Box 406"/>
            <p:cNvSpPr txBox="1">
              <a:spLocks noChangeArrowheads="1"/>
            </p:cNvSpPr>
            <p:nvPr/>
          </p:nvSpPr>
          <p:spPr bwMode="auto">
            <a:xfrm rot="16200000">
              <a:off x="8299578" y="4390140"/>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97" name="Text Box 406"/>
            <p:cNvSpPr txBox="1">
              <a:spLocks noChangeArrowheads="1"/>
            </p:cNvSpPr>
            <p:nvPr/>
          </p:nvSpPr>
          <p:spPr bwMode="auto">
            <a:xfrm rot="16200000">
              <a:off x="8391018" y="4646172"/>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98" name="Text Box 406"/>
            <p:cNvSpPr txBox="1">
              <a:spLocks noChangeArrowheads="1"/>
            </p:cNvSpPr>
            <p:nvPr/>
          </p:nvSpPr>
          <p:spPr bwMode="auto">
            <a:xfrm rot="16200000">
              <a:off x="8482458" y="4897667"/>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99" name="Text Box 318"/>
            <p:cNvSpPr txBox="1">
              <a:spLocks noChangeArrowheads="1"/>
            </p:cNvSpPr>
            <p:nvPr/>
          </p:nvSpPr>
          <p:spPr bwMode="auto">
            <a:xfrm>
              <a:off x="7074479" y="3856059"/>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تقارير الأداء التي تصدر شاملة لكل العناصر الهامة</a:t>
              </a:r>
            </a:p>
          </p:txBody>
        </p:sp>
        <p:sp>
          <p:nvSpPr>
            <p:cNvPr id="100" name="Text Box 318"/>
            <p:cNvSpPr txBox="1">
              <a:spLocks noChangeArrowheads="1"/>
            </p:cNvSpPr>
            <p:nvPr/>
          </p:nvSpPr>
          <p:spPr bwMode="auto">
            <a:xfrm>
              <a:off x="6805250" y="4187296"/>
              <a:ext cx="1275069"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تستخدم أفضل ممارسات العرض البياني والمرئي لبيانات المؤشرات</a:t>
              </a:r>
            </a:p>
          </p:txBody>
        </p:sp>
        <p:sp>
          <p:nvSpPr>
            <p:cNvPr id="101" name="Text Box 318"/>
            <p:cNvSpPr txBox="1">
              <a:spLocks noChangeArrowheads="1"/>
            </p:cNvSpPr>
            <p:nvPr/>
          </p:nvSpPr>
          <p:spPr bwMode="auto">
            <a:xfrm>
              <a:off x="7082305" y="4509072"/>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تقارير الأداء تصدر شاملة لكل المستويات</a:t>
              </a:r>
            </a:p>
          </p:txBody>
        </p:sp>
        <p:sp>
          <p:nvSpPr>
            <p:cNvPr id="102" name="Text Box 318"/>
            <p:cNvSpPr txBox="1">
              <a:spLocks noChangeArrowheads="1"/>
            </p:cNvSpPr>
            <p:nvPr/>
          </p:nvSpPr>
          <p:spPr bwMode="auto">
            <a:xfrm>
              <a:off x="6965841" y="4857180"/>
              <a:ext cx="112230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عمليات وإجراءات واضحة لإعداد تقارير الأداء</a:t>
              </a:r>
            </a:p>
          </p:txBody>
        </p:sp>
        <p:sp>
          <p:nvSpPr>
            <p:cNvPr id="103" name="Text Box 318"/>
            <p:cNvSpPr txBox="1">
              <a:spLocks noChangeArrowheads="1"/>
            </p:cNvSpPr>
            <p:nvPr/>
          </p:nvSpPr>
          <p:spPr bwMode="auto">
            <a:xfrm>
              <a:off x="6890474" y="5190301"/>
              <a:ext cx="1197672"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تقارير الأداء تصدربشكل دوري وتوزع عاى المعنيين </a:t>
              </a:r>
            </a:p>
          </p:txBody>
        </p:sp>
        <p:sp>
          <p:nvSpPr>
            <p:cNvPr id="119" name="Text Box 223"/>
            <p:cNvSpPr txBox="1">
              <a:spLocks noChangeArrowheads="1"/>
            </p:cNvSpPr>
            <p:nvPr/>
          </p:nvSpPr>
          <p:spPr bwMode="auto">
            <a:xfrm>
              <a:off x="8095743" y="5602242"/>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sp>
        <p:nvSpPr>
          <p:cNvPr id="104" name="TextBox 103"/>
          <p:cNvSpPr txBox="1"/>
          <p:nvPr/>
        </p:nvSpPr>
        <p:spPr>
          <a:xfrm>
            <a:off x="8871803" y="618839"/>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60000"/>
                    <a:lumOff val="40000"/>
                  </a:schemeClr>
                </a:solidFill>
                <a:latin typeface="AtrissiGhad Bold" charset="0"/>
                <a:cs typeface="AtrissiGhad Bold" charset="0"/>
              </a:rPr>
              <a:t>3</a:t>
            </a:r>
            <a:endParaRPr lang="en-US" sz="8800" b="1" dirty="0">
              <a:solidFill>
                <a:schemeClr val="accent6">
                  <a:lumMod val="60000"/>
                  <a:lumOff val="40000"/>
                </a:schemeClr>
              </a:solidFill>
              <a:latin typeface="AtrissiGhad Bold" charset="0"/>
              <a:cs typeface="AtrissiGhad Bold" charset="0"/>
            </a:endParaRPr>
          </a:p>
        </p:txBody>
      </p:sp>
      <p:sp>
        <p:nvSpPr>
          <p:cNvPr id="109" name="AutoShape 14"/>
          <p:cNvSpPr>
            <a:spLocks noChangeArrowheads="1"/>
          </p:cNvSpPr>
          <p:nvPr/>
        </p:nvSpPr>
        <p:spPr bwMode="auto">
          <a:xfrm rot="1979701">
            <a:off x="5746231" y="1481212"/>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110" name="AutoShape 14"/>
          <p:cNvSpPr>
            <a:spLocks noChangeArrowheads="1"/>
          </p:cNvSpPr>
          <p:nvPr/>
        </p:nvSpPr>
        <p:spPr bwMode="auto">
          <a:xfrm rot="6725060">
            <a:off x="6546668" y="3473583"/>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120" name="AutoShape 14"/>
          <p:cNvSpPr>
            <a:spLocks noChangeArrowheads="1"/>
          </p:cNvSpPr>
          <p:nvPr/>
        </p:nvSpPr>
        <p:spPr bwMode="auto">
          <a:xfrm rot="14951986">
            <a:off x="2890788" y="3472223"/>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125" name="AutoShape 14"/>
          <p:cNvSpPr>
            <a:spLocks noChangeArrowheads="1"/>
          </p:cNvSpPr>
          <p:nvPr/>
        </p:nvSpPr>
        <p:spPr bwMode="auto">
          <a:xfrm rot="10800000">
            <a:off x="4802190" y="4654450"/>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126" name="AutoShape 14"/>
          <p:cNvSpPr>
            <a:spLocks noChangeArrowheads="1"/>
          </p:cNvSpPr>
          <p:nvPr/>
        </p:nvSpPr>
        <p:spPr bwMode="auto">
          <a:xfrm rot="19631962">
            <a:off x="3611035" y="1469625"/>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grpSp>
        <p:nvGrpSpPr>
          <p:cNvPr id="132" name="Group 131"/>
          <p:cNvGrpSpPr/>
          <p:nvPr/>
        </p:nvGrpSpPr>
        <p:grpSpPr>
          <a:xfrm>
            <a:off x="2960640" y="1245278"/>
            <a:ext cx="3900610" cy="3290639"/>
            <a:chOff x="627866" y="1299902"/>
            <a:chExt cx="3962400" cy="3352800"/>
          </a:xfrm>
        </p:grpSpPr>
        <p:sp>
          <p:nvSpPr>
            <p:cNvPr id="133"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134" name="AutoShape 4"/>
            <p:cNvSpPr>
              <a:spLocks noChangeArrowheads="1"/>
            </p:cNvSpPr>
            <p:nvPr/>
          </p:nvSpPr>
          <p:spPr bwMode="auto">
            <a:xfrm>
              <a:off x="1885166" y="2525761"/>
              <a:ext cx="1447800" cy="1066800"/>
            </a:xfrm>
            <a:prstGeom prst="pentagon">
              <a:avLst/>
            </a:prstGeom>
            <a:solidFill>
              <a:schemeClr val="accent6">
                <a:lumMod val="60000"/>
                <a:lumOff val="40000"/>
              </a:schemeClr>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تحليل</a:t>
              </a:r>
            </a:p>
            <a:p>
              <a:pPr algn="ctr" rtl="1"/>
              <a:r>
                <a:rPr lang="ar-AE" sz="1600" b="1" dirty="0">
                  <a:solidFill>
                    <a:schemeClr val="bg1"/>
                  </a:solidFill>
                </a:rPr>
                <a:t>الأداء</a:t>
              </a:r>
              <a:endParaRPr lang="en-US" sz="1600" b="1" dirty="0">
                <a:solidFill>
                  <a:schemeClr val="bg1"/>
                </a:solidFill>
              </a:endParaRPr>
            </a:p>
          </p:txBody>
        </p:sp>
        <p:cxnSp>
          <p:nvCxnSpPr>
            <p:cNvPr id="135" name="AutoShape 15"/>
            <p:cNvCxnSpPr>
              <a:cxnSpLocks noChangeShapeType="1"/>
              <a:stCxn id="133" idx="1"/>
              <a:endCxn id="134"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136" name="AutoShape 16"/>
            <p:cNvCxnSpPr>
              <a:cxnSpLocks noChangeShapeType="1"/>
              <a:stCxn id="133" idx="0"/>
              <a:endCxn id="134"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137" name="AutoShape 17"/>
            <p:cNvCxnSpPr>
              <a:cxnSpLocks noChangeShapeType="1"/>
              <a:stCxn id="133" idx="5"/>
              <a:endCxn id="134"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138" name="AutoShape 18"/>
            <p:cNvCxnSpPr>
              <a:cxnSpLocks noChangeShapeType="1"/>
              <a:stCxn id="133" idx="4"/>
              <a:endCxn id="134"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139" name="AutoShape 19"/>
            <p:cNvCxnSpPr>
              <a:cxnSpLocks noChangeShapeType="1"/>
              <a:stCxn id="133" idx="2"/>
              <a:endCxn id="134"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140" name="TextBox 139"/>
            <p:cNvSpPr txBox="1"/>
            <p:nvPr/>
          </p:nvSpPr>
          <p:spPr>
            <a:xfrm>
              <a:off x="2491889" y="1961933"/>
              <a:ext cx="1335169" cy="588392"/>
            </a:xfrm>
            <a:prstGeom prst="rect">
              <a:avLst/>
            </a:prstGeom>
            <a:noFill/>
          </p:spPr>
          <p:txBody>
            <a:bodyPr wrap="square" rtlCol="0">
              <a:spAutoFit/>
            </a:bodyPr>
            <a:lstStyle/>
            <a:p>
              <a:pPr algn="ctr" rtl="1"/>
              <a:r>
                <a:rPr lang="ar-AE" sz="1600" dirty="0"/>
                <a:t>3.1. </a:t>
              </a:r>
              <a:r>
                <a:rPr lang="ar-AE" sz="1600" dirty="0">
                  <a:latin typeface="FrutigerLTArabic-55Roman"/>
                </a:rPr>
                <a:t>تحليل البيانات</a:t>
              </a:r>
            </a:p>
          </p:txBody>
        </p:sp>
        <p:sp>
          <p:nvSpPr>
            <p:cNvPr id="141" name="TextBox 140"/>
            <p:cNvSpPr txBox="1"/>
            <p:nvPr/>
          </p:nvSpPr>
          <p:spPr>
            <a:xfrm>
              <a:off x="3052432" y="3146429"/>
              <a:ext cx="1335169" cy="588392"/>
            </a:xfrm>
            <a:prstGeom prst="rect">
              <a:avLst/>
            </a:prstGeom>
            <a:noFill/>
          </p:spPr>
          <p:txBody>
            <a:bodyPr wrap="square" rtlCol="0">
              <a:spAutoFit/>
            </a:bodyPr>
            <a:lstStyle/>
            <a:p>
              <a:pPr algn="ctr" rtl="1"/>
              <a:r>
                <a:rPr lang="ar-AE" sz="1600" dirty="0"/>
                <a:t>3.2. </a:t>
              </a:r>
              <a:r>
                <a:rPr lang="ar-AE" sz="1600" dirty="0">
                  <a:latin typeface="FrutigerLTArabic-55Roman"/>
                </a:rPr>
                <a:t>إعداد التقارير</a:t>
              </a:r>
              <a:endParaRPr lang="en-US" sz="1600" dirty="0"/>
            </a:p>
          </p:txBody>
        </p:sp>
        <p:sp>
          <p:nvSpPr>
            <p:cNvPr id="142" name="TextBox 141"/>
            <p:cNvSpPr txBox="1"/>
            <p:nvPr/>
          </p:nvSpPr>
          <p:spPr>
            <a:xfrm>
              <a:off x="819067" y="3160014"/>
              <a:ext cx="1335169" cy="588392"/>
            </a:xfrm>
            <a:prstGeom prst="rect">
              <a:avLst/>
            </a:prstGeom>
            <a:noFill/>
          </p:spPr>
          <p:txBody>
            <a:bodyPr wrap="square" rtlCol="0">
              <a:spAutoFit/>
            </a:bodyPr>
            <a:lstStyle/>
            <a:p>
              <a:pPr algn="ctr" rtl="1"/>
              <a:r>
                <a:rPr lang="ar-AE" sz="1600" dirty="0"/>
                <a:t>3.4. اتخاذ القرارات</a:t>
              </a:r>
              <a:endParaRPr lang="en-US" sz="1600" dirty="0"/>
            </a:p>
          </p:txBody>
        </p:sp>
        <p:sp>
          <p:nvSpPr>
            <p:cNvPr id="143" name="TextBox 142"/>
            <p:cNvSpPr txBox="1"/>
            <p:nvPr/>
          </p:nvSpPr>
          <p:spPr>
            <a:xfrm>
              <a:off x="1905330" y="3912357"/>
              <a:ext cx="1335169" cy="588392"/>
            </a:xfrm>
            <a:prstGeom prst="rect">
              <a:avLst/>
            </a:prstGeom>
            <a:noFill/>
          </p:spPr>
          <p:txBody>
            <a:bodyPr wrap="square" rtlCol="0">
              <a:spAutoFit/>
            </a:bodyPr>
            <a:lstStyle/>
            <a:p>
              <a:pPr algn="ctr" rtl="1"/>
              <a:r>
                <a:rPr lang="ar-AE" sz="1600" dirty="0"/>
                <a:t>3.3. </a:t>
              </a:r>
              <a:r>
                <a:rPr lang="ar-AE" sz="1600" dirty="0">
                  <a:latin typeface="FrutigerLTArabic-55Roman"/>
                </a:rPr>
                <a:t>إدارة المبادرات</a:t>
              </a:r>
            </a:p>
          </p:txBody>
        </p:sp>
        <p:sp>
          <p:nvSpPr>
            <p:cNvPr id="144" name="TextBox 143"/>
            <p:cNvSpPr txBox="1"/>
            <p:nvPr/>
          </p:nvSpPr>
          <p:spPr>
            <a:xfrm>
              <a:off x="1313862" y="1953773"/>
              <a:ext cx="1335169" cy="588392"/>
            </a:xfrm>
            <a:prstGeom prst="rect">
              <a:avLst/>
            </a:prstGeom>
            <a:noFill/>
          </p:spPr>
          <p:txBody>
            <a:bodyPr wrap="square" rtlCol="0">
              <a:spAutoFit/>
            </a:bodyPr>
            <a:lstStyle/>
            <a:p>
              <a:pPr algn="ctr" rtl="1"/>
              <a:r>
                <a:rPr lang="ar-AE" sz="1600" dirty="0"/>
                <a:t>3.5. حوكمة </a:t>
              </a:r>
            </a:p>
            <a:p>
              <a:pPr algn="ctr" rtl="1"/>
              <a:r>
                <a:rPr lang="ar-AE" sz="1600" dirty="0"/>
                <a:t>قياس الأداء</a:t>
              </a:r>
            </a:p>
          </p:txBody>
        </p:sp>
      </p:grpSp>
      <p:grpSp>
        <p:nvGrpSpPr>
          <p:cNvPr id="7" name="Group 6"/>
          <p:cNvGrpSpPr/>
          <p:nvPr/>
        </p:nvGrpSpPr>
        <p:grpSpPr>
          <a:xfrm>
            <a:off x="-49620" y="967182"/>
            <a:ext cx="2461151" cy="2297624"/>
            <a:chOff x="-49620" y="967182"/>
            <a:chExt cx="2461151" cy="2297624"/>
          </a:xfrm>
        </p:grpSpPr>
        <p:sp>
          <p:nvSpPr>
            <p:cNvPr id="105" name="Text Box 223"/>
            <p:cNvSpPr txBox="1">
              <a:spLocks noChangeArrowheads="1"/>
            </p:cNvSpPr>
            <p:nvPr/>
          </p:nvSpPr>
          <p:spPr bwMode="auto">
            <a:xfrm>
              <a:off x="648974" y="967182"/>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حوكمة  قياس الأداء</a:t>
              </a:r>
            </a:p>
          </p:txBody>
        </p:sp>
        <p:sp>
          <p:nvSpPr>
            <p:cNvPr id="106" name="Line 313"/>
            <p:cNvSpPr>
              <a:spLocks noChangeShapeType="1"/>
            </p:cNvSpPr>
            <p:nvPr/>
          </p:nvSpPr>
          <p:spPr bwMode="auto">
            <a:xfrm rot="5400000">
              <a:off x="1861160" y="2552082"/>
              <a:ext cx="0" cy="1097280"/>
            </a:xfrm>
            <a:prstGeom prst="line">
              <a:avLst/>
            </a:prstGeom>
            <a:noFill/>
            <a:ln w="9525">
              <a:solidFill>
                <a:schemeClr val="bg1">
                  <a:lumMod val="65000"/>
                </a:schemeClr>
              </a:solidFill>
              <a:round/>
              <a:headEnd/>
              <a:tailEnd/>
            </a:ln>
          </p:spPr>
          <p:txBody>
            <a:bodyPr/>
            <a:lstStyle/>
            <a:p>
              <a:endParaRPr lang="en-US"/>
            </a:p>
          </p:txBody>
        </p:sp>
        <p:sp>
          <p:nvSpPr>
            <p:cNvPr id="107" name="Line 319"/>
            <p:cNvSpPr>
              <a:spLocks noChangeShapeType="1"/>
            </p:cNvSpPr>
            <p:nvPr/>
          </p:nvSpPr>
          <p:spPr bwMode="auto">
            <a:xfrm rot="5400000" flipH="1">
              <a:off x="447490" y="2230897"/>
              <a:ext cx="1828800" cy="0"/>
            </a:xfrm>
            <a:prstGeom prst="line">
              <a:avLst/>
            </a:prstGeom>
            <a:noFill/>
            <a:ln w="9525">
              <a:solidFill>
                <a:schemeClr val="bg1">
                  <a:lumMod val="65000"/>
                </a:schemeClr>
              </a:solidFill>
              <a:round/>
              <a:headEnd/>
              <a:tailEnd/>
            </a:ln>
          </p:spPr>
          <p:txBody>
            <a:bodyPr/>
            <a:lstStyle/>
            <a:p>
              <a:endParaRPr lang="en-US"/>
            </a:p>
          </p:txBody>
        </p:sp>
        <p:sp>
          <p:nvSpPr>
            <p:cNvPr id="111" name="Text Box 406"/>
            <p:cNvSpPr txBox="1">
              <a:spLocks noChangeArrowheads="1"/>
            </p:cNvSpPr>
            <p:nvPr/>
          </p:nvSpPr>
          <p:spPr bwMode="auto">
            <a:xfrm rot="16200000">
              <a:off x="1386727" y="1425703"/>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12" name="Text Box 406"/>
            <p:cNvSpPr txBox="1">
              <a:spLocks noChangeArrowheads="1"/>
            </p:cNvSpPr>
            <p:nvPr/>
          </p:nvSpPr>
          <p:spPr bwMode="auto">
            <a:xfrm rot="16200000">
              <a:off x="1478167" y="1672591"/>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13" name="Text Box 406"/>
            <p:cNvSpPr txBox="1">
              <a:spLocks noChangeArrowheads="1"/>
            </p:cNvSpPr>
            <p:nvPr/>
          </p:nvSpPr>
          <p:spPr bwMode="auto">
            <a:xfrm rot="16200000">
              <a:off x="1569607" y="1916431"/>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14" name="Text Box 406"/>
            <p:cNvSpPr txBox="1">
              <a:spLocks noChangeArrowheads="1"/>
            </p:cNvSpPr>
            <p:nvPr/>
          </p:nvSpPr>
          <p:spPr bwMode="auto">
            <a:xfrm rot="16200000">
              <a:off x="1661047" y="2172463"/>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15" name="Text Box 406"/>
            <p:cNvSpPr txBox="1">
              <a:spLocks noChangeArrowheads="1"/>
            </p:cNvSpPr>
            <p:nvPr/>
          </p:nvSpPr>
          <p:spPr bwMode="auto">
            <a:xfrm rot="16200000">
              <a:off x="1752487" y="2423958"/>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66" name="Text Box 318"/>
            <p:cNvSpPr txBox="1">
              <a:spLocks noChangeArrowheads="1"/>
            </p:cNvSpPr>
            <p:nvPr/>
          </p:nvSpPr>
          <p:spPr bwMode="auto">
            <a:xfrm>
              <a:off x="-49620" y="2705966"/>
              <a:ext cx="139945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توثيق العمليات المتعلقة بقياس الأداء والمبادرات بخارطة عمليات</a:t>
              </a:r>
            </a:p>
          </p:txBody>
        </p:sp>
        <p:sp>
          <p:nvSpPr>
            <p:cNvPr id="108" name="Text Box 223"/>
            <p:cNvSpPr txBox="1">
              <a:spLocks noChangeArrowheads="1"/>
            </p:cNvSpPr>
            <p:nvPr/>
          </p:nvSpPr>
          <p:spPr bwMode="auto">
            <a:xfrm>
              <a:off x="1365560" y="3126307"/>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161" name="Text Box 318"/>
            <p:cNvSpPr txBox="1">
              <a:spLocks noChangeArrowheads="1"/>
            </p:cNvSpPr>
            <p:nvPr/>
          </p:nvSpPr>
          <p:spPr bwMode="auto">
            <a:xfrm>
              <a:off x="87134" y="1355180"/>
              <a:ext cx="126757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آلية موثقة ودقيقة لعملية قياس الأداء و المبادرات </a:t>
              </a:r>
              <a:endParaRPr lang="en-US" sz="800" dirty="0">
                <a:solidFill>
                  <a:srgbClr val="000000"/>
                </a:solidFill>
              </a:endParaRPr>
            </a:p>
          </p:txBody>
        </p:sp>
        <p:sp>
          <p:nvSpPr>
            <p:cNvPr id="167" name="Text Box 318"/>
            <p:cNvSpPr txBox="1">
              <a:spLocks noChangeArrowheads="1"/>
            </p:cNvSpPr>
            <p:nvPr/>
          </p:nvSpPr>
          <p:spPr bwMode="auto">
            <a:xfrm>
              <a:off x="163559" y="1698722"/>
              <a:ext cx="1191151"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إطار حوكمة جيد لعملية قياس الأداء والمبادرات</a:t>
              </a:r>
            </a:p>
          </p:txBody>
        </p:sp>
        <p:sp>
          <p:nvSpPr>
            <p:cNvPr id="177" name="Text Box 318"/>
            <p:cNvSpPr txBox="1">
              <a:spLocks noChangeArrowheads="1"/>
            </p:cNvSpPr>
            <p:nvPr/>
          </p:nvSpPr>
          <p:spPr bwMode="auto">
            <a:xfrm>
              <a:off x="217370" y="2020877"/>
              <a:ext cx="113881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دليل يوضح الإجراءات والأدوات الأساسية المستخدمة</a:t>
              </a:r>
            </a:p>
          </p:txBody>
        </p:sp>
        <p:sp>
          <p:nvSpPr>
            <p:cNvPr id="180" name="Text Box 318"/>
            <p:cNvSpPr txBox="1">
              <a:spLocks noChangeArrowheads="1"/>
            </p:cNvSpPr>
            <p:nvPr/>
          </p:nvSpPr>
          <p:spPr bwMode="auto">
            <a:xfrm>
              <a:off x="7229" y="2354032"/>
              <a:ext cx="1348957"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أدوار ومسؤوليات الجهات المعنية في قياس الأداء و المبادرات واضحة</a:t>
              </a:r>
              <a:endParaRPr lang="en-US" sz="800" dirty="0">
                <a:solidFill>
                  <a:srgbClr val="000000"/>
                </a:solidFill>
              </a:endParaRPr>
            </a:p>
          </p:txBody>
        </p:sp>
      </p:grpSp>
    </p:spTree>
    <p:extLst>
      <p:ext uri="{BB962C8B-B14F-4D97-AF65-F5344CB8AC3E}">
        <p14:creationId xmlns:p14="http://schemas.microsoft.com/office/powerpoint/2010/main" val="769890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fade">
                                      <p:cBhvr>
                                        <p:cTn id="7" dur="500"/>
                                        <p:tgtEl>
                                          <p:spTgt spid="10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0"/>
                                        </p:tgtEl>
                                        <p:attrNameLst>
                                          <p:attrName>style.visibility</p:attrName>
                                        </p:attrNameLst>
                                      </p:cBhvr>
                                      <p:to>
                                        <p:strVal val="visible"/>
                                      </p:to>
                                    </p:set>
                                    <p:animEffect transition="in" filter="fade">
                                      <p:cBhvr>
                                        <p:cTn id="10" dur="500"/>
                                        <p:tgtEl>
                                          <p:spTgt spid="1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5"/>
                                        </p:tgtEl>
                                        <p:attrNameLst>
                                          <p:attrName>style.visibility</p:attrName>
                                        </p:attrNameLst>
                                      </p:cBhvr>
                                      <p:to>
                                        <p:strVal val="visible"/>
                                      </p:to>
                                    </p:set>
                                    <p:animEffect transition="in" filter="fade">
                                      <p:cBhvr>
                                        <p:cTn id="13" dur="500"/>
                                        <p:tgtEl>
                                          <p:spTgt spid="1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0"/>
                                        </p:tgtEl>
                                        <p:attrNameLst>
                                          <p:attrName>style.visibility</p:attrName>
                                        </p:attrNameLst>
                                      </p:cBhvr>
                                      <p:to>
                                        <p:strVal val="visible"/>
                                      </p:to>
                                    </p:set>
                                    <p:animEffect transition="in" filter="fade">
                                      <p:cBhvr>
                                        <p:cTn id="16" dur="500"/>
                                        <p:tgtEl>
                                          <p:spTgt spid="12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6"/>
                                        </p:tgtEl>
                                        <p:attrNameLst>
                                          <p:attrName>style.visibility</p:attrName>
                                        </p:attrNameLst>
                                      </p:cBhvr>
                                      <p:to>
                                        <p:strVal val="visible"/>
                                      </p:to>
                                    </p:set>
                                    <p:animEffect transition="in" filter="fade">
                                      <p:cBhvr>
                                        <p:cTn id="19"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P spid="110" grpId="0" animBg="1"/>
      <p:bldP spid="120" grpId="0" animBg="1"/>
      <p:bldP spid="125" grpId="0" animBg="1"/>
      <p:bldP spid="1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ملاحظات وتوصيات التقييم: تحليل الأداء </a:t>
            </a:r>
          </a:p>
        </p:txBody>
      </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cxnSp>
        <p:nvCxnSpPr>
          <p:cNvPr id="4" name="Straight Connector 3"/>
          <p:cNvCxnSpPr/>
          <p:nvPr/>
        </p:nvCxnSpPr>
        <p:spPr bwMode="auto">
          <a:xfrm>
            <a:off x="6914142" y="3013383"/>
            <a:ext cx="281229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flipH="1">
            <a:off x="148856" y="3013383"/>
            <a:ext cx="283714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a:off x="6163934" y="5101270"/>
            <a:ext cx="3562562" cy="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flipH="1">
            <a:off x="148856" y="5101270"/>
            <a:ext cx="35873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3" name="Rectangle 246"/>
          <p:cNvSpPr>
            <a:spLocks noChangeArrowheads="1"/>
          </p:cNvSpPr>
          <p:nvPr/>
        </p:nvSpPr>
        <p:spPr bwMode="auto">
          <a:xfrm>
            <a:off x="6169033" y="1200197"/>
            <a:ext cx="2920754"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44" name="Text Box 245"/>
          <p:cNvSpPr txBox="1">
            <a:spLocks noChangeArrowheads="1"/>
          </p:cNvSpPr>
          <p:nvPr/>
        </p:nvSpPr>
        <p:spPr bwMode="auto">
          <a:xfrm>
            <a:off x="6018028" y="945802"/>
            <a:ext cx="286976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تحليل البيانات</a:t>
            </a:r>
          </a:p>
        </p:txBody>
      </p:sp>
      <p:sp>
        <p:nvSpPr>
          <p:cNvPr id="145" name="Rectangle 246"/>
          <p:cNvSpPr>
            <a:spLocks noChangeArrowheads="1"/>
          </p:cNvSpPr>
          <p:nvPr/>
        </p:nvSpPr>
        <p:spPr bwMode="auto">
          <a:xfrm>
            <a:off x="112263" y="1190422"/>
            <a:ext cx="3071759"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46" name="Text Box 245"/>
          <p:cNvSpPr txBox="1">
            <a:spLocks noChangeArrowheads="1"/>
          </p:cNvSpPr>
          <p:nvPr/>
        </p:nvSpPr>
        <p:spPr bwMode="auto">
          <a:xfrm>
            <a:off x="112264" y="936027"/>
            <a:ext cx="286976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حوكمة قياس الأداء</a:t>
            </a:r>
          </a:p>
        </p:txBody>
      </p:sp>
      <p:sp>
        <p:nvSpPr>
          <p:cNvPr id="148" name="Rectangle 246"/>
          <p:cNvSpPr>
            <a:spLocks noChangeArrowheads="1"/>
          </p:cNvSpPr>
          <p:nvPr/>
        </p:nvSpPr>
        <p:spPr bwMode="auto">
          <a:xfrm>
            <a:off x="6928442" y="3380758"/>
            <a:ext cx="2900555"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55" name="Text Box 245"/>
          <p:cNvSpPr txBox="1">
            <a:spLocks noChangeArrowheads="1"/>
          </p:cNvSpPr>
          <p:nvPr/>
        </p:nvSpPr>
        <p:spPr bwMode="auto">
          <a:xfrm>
            <a:off x="7078846" y="3126363"/>
            <a:ext cx="2548158" cy="26417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إعداد التقارير</a:t>
            </a:r>
          </a:p>
        </p:txBody>
      </p:sp>
      <p:sp>
        <p:nvSpPr>
          <p:cNvPr id="161" name="Rectangle 246"/>
          <p:cNvSpPr>
            <a:spLocks noChangeArrowheads="1"/>
          </p:cNvSpPr>
          <p:nvPr/>
        </p:nvSpPr>
        <p:spPr bwMode="auto">
          <a:xfrm>
            <a:off x="-8863" y="3385072"/>
            <a:ext cx="2900555"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66" name="Text Box 245"/>
          <p:cNvSpPr txBox="1">
            <a:spLocks noChangeArrowheads="1"/>
          </p:cNvSpPr>
          <p:nvPr/>
        </p:nvSpPr>
        <p:spPr bwMode="auto">
          <a:xfrm>
            <a:off x="88375" y="3130677"/>
            <a:ext cx="275015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اتخاذ القرارات</a:t>
            </a:r>
          </a:p>
        </p:txBody>
      </p:sp>
      <p:sp>
        <p:nvSpPr>
          <p:cNvPr id="167" name="Rectangle 246"/>
          <p:cNvSpPr>
            <a:spLocks noChangeArrowheads="1"/>
          </p:cNvSpPr>
          <p:nvPr/>
        </p:nvSpPr>
        <p:spPr bwMode="auto">
          <a:xfrm>
            <a:off x="340241" y="5449831"/>
            <a:ext cx="9481858" cy="1034944"/>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77" name="Text Box 245"/>
          <p:cNvSpPr txBox="1">
            <a:spLocks noChangeArrowheads="1"/>
          </p:cNvSpPr>
          <p:nvPr/>
        </p:nvSpPr>
        <p:spPr bwMode="auto">
          <a:xfrm>
            <a:off x="6794761" y="5195435"/>
            <a:ext cx="315495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إدارة المبادرات</a:t>
            </a:r>
          </a:p>
        </p:txBody>
      </p:sp>
      <p:cxnSp>
        <p:nvCxnSpPr>
          <p:cNvPr id="56" name="Straight Connector 55"/>
          <p:cNvCxnSpPr/>
          <p:nvPr/>
        </p:nvCxnSpPr>
        <p:spPr bwMode="auto">
          <a:xfrm>
            <a:off x="4950073" y="967563"/>
            <a:ext cx="0" cy="75543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8" name="TextBox 57"/>
          <p:cNvSpPr txBox="1"/>
          <p:nvPr/>
        </p:nvSpPr>
        <p:spPr>
          <a:xfrm>
            <a:off x="8871803" y="618839"/>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60000"/>
                    <a:lumOff val="40000"/>
                  </a:schemeClr>
                </a:solidFill>
                <a:latin typeface="AtrissiGhad Bold" charset="0"/>
                <a:cs typeface="AtrissiGhad Bold" charset="0"/>
              </a:rPr>
              <a:t>3</a:t>
            </a:r>
            <a:endParaRPr lang="en-US" sz="8800" b="1" dirty="0">
              <a:solidFill>
                <a:schemeClr val="accent6">
                  <a:lumMod val="60000"/>
                  <a:lumOff val="40000"/>
                </a:schemeClr>
              </a:solidFill>
              <a:latin typeface="AtrissiGhad Bold" charset="0"/>
              <a:cs typeface="AtrissiGhad Bold" charset="0"/>
            </a:endParaRPr>
          </a:p>
        </p:txBody>
      </p:sp>
      <p:sp>
        <p:nvSpPr>
          <p:cNvPr id="78" name="AutoShape 14"/>
          <p:cNvSpPr>
            <a:spLocks noChangeArrowheads="1"/>
          </p:cNvSpPr>
          <p:nvPr/>
        </p:nvSpPr>
        <p:spPr bwMode="auto">
          <a:xfrm rot="1979701">
            <a:off x="5764519" y="2011564"/>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79" name="AutoShape 14"/>
          <p:cNvSpPr>
            <a:spLocks noChangeArrowheads="1"/>
          </p:cNvSpPr>
          <p:nvPr/>
        </p:nvSpPr>
        <p:spPr bwMode="auto">
          <a:xfrm rot="6725060">
            <a:off x="6564956" y="4003935"/>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80" name="AutoShape 14"/>
          <p:cNvSpPr>
            <a:spLocks noChangeArrowheads="1"/>
          </p:cNvSpPr>
          <p:nvPr/>
        </p:nvSpPr>
        <p:spPr bwMode="auto">
          <a:xfrm rot="14951986">
            <a:off x="2909076" y="4002575"/>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81" name="AutoShape 14"/>
          <p:cNvSpPr>
            <a:spLocks noChangeArrowheads="1"/>
          </p:cNvSpPr>
          <p:nvPr/>
        </p:nvSpPr>
        <p:spPr bwMode="auto">
          <a:xfrm rot="10800000">
            <a:off x="4820478" y="5184802"/>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82" name="AutoShape 14"/>
          <p:cNvSpPr>
            <a:spLocks noChangeArrowheads="1"/>
          </p:cNvSpPr>
          <p:nvPr/>
        </p:nvSpPr>
        <p:spPr bwMode="auto">
          <a:xfrm rot="19631962">
            <a:off x="3629323" y="1999977"/>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grpSp>
        <p:nvGrpSpPr>
          <p:cNvPr id="83" name="Group 82"/>
          <p:cNvGrpSpPr/>
          <p:nvPr/>
        </p:nvGrpSpPr>
        <p:grpSpPr>
          <a:xfrm>
            <a:off x="2978928" y="1775630"/>
            <a:ext cx="3900610" cy="3290639"/>
            <a:chOff x="627866" y="1299902"/>
            <a:chExt cx="3962400" cy="3352800"/>
          </a:xfrm>
        </p:grpSpPr>
        <p:sp>
          <p:nvSpPr>
            <p:cNvPr id="84"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85" name="AutoShape 4"/>
            <p:cNvSpPr>
              <a:spLocks noChangeArrowheads="1"/>
            </p:cNvSpPr>
            <p:nvPr/>
          </p:nvSpPr>
          <p:spPr bwMode="auto">
            <a:xfrm>
              <a:off x="1885166" y="2525761"/>
              <a:ext cx="1447800" cy="1066800"/>
            </a:xfrm>
            <a:prstGeom prst="pentagon">
              <a:avLst/>
            </a:prstGeom>
            <a:solidFill>
              <a:schemeClr val="accent6">
                <a:lumMod val="60000"/>
                <a:lumOff val="40000"/>
              </a:schemeClr>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تحليل</a:t>
              </a:r>
            </a:p>
            <a:p>
              <a:pPr algn="ctr" rtl="1"/>
              <a:r>
                <a:rPr lang="ar-AE" sz="1600" b="1" dirty="0">
                  <a:solidFill>
                    <a:schemeClr val="bg1"/>
                  </a:solidFill>
                </a:rPr>
                <a:t>الأداء</a:t>
              </a:r>
              <a:endParaRPr lang="en-US" sz="1600" b="1" dirty="0">
                <a:solidFill>
                  <a:schemeClr val="bg1"/>
                </a:solidFill>
              </a:endParaRPr>
            </a:p>
          </p:txBody>
        </p:sp>
        <p:cxnSp>
          <p:nvCxnSpPr>
            <p:cNvPr id="86" name="AutoShape 15"/>
            <p:cNvCxnSpPr>
              <a:cxnSpLocks noChangeShapeType="1"/>
              <a:stCxn id="84" idx="1"/>
              <a:endCxn id="85"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87" name="AutoShape 16"/>
            <p:cNvCxnSpPr>
              <a:cxnSpLocks noChangeShapeType="1"/>
              <a:stCxn id="84" idx="0"/>
              <a:endCxn id="85"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88" name="AutoShape 17"/>
            <p:cNvCxnSpPr>
              <a:cxnSpLocks noChangeShapeType="1"/>
              <a:stCxn id="84" idx="5"/>
              <a:endCxn id="85"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89" name="AutoShape 18"/>
            <p:cNvCxnSpPr>
              <a:cxnSpLocks noChangeShapeType="1"/>
              <a:stCxn id="84" idx="4"/>
              <a:endCxn id="85"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90" name="AutoShape 19"/>
            <p:cNvCxnSpPr>
              <a:cxnSpLocks noChangeShapeType="1"/>
              <a:stCxn id="84" idx="2"/>
              <a:endCxn id="85"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91" name="TextBox 90"/>
            <p:cNvSpPr txBox="1"/>
            <p:nvPr/>
          </p:nvSpPr>
          <p:spPr>
            <a:xfrm>
              <a:off x="2491889" y="1961933"/>
              <a:ext cx="1335169" cy="588392"/>
            </a:xfrm>
            <a:prstGeom prst="rect">
              <a:avLst/>
            </a:prstGeom>
            <a:noFill/>
          </p:spPr>
          <p:txBody>
            <a:bodyPr wrap="square" rtlCol="0">
              <a:spAutoFit/>
            </a:bodyPr>
            <a:lstStyle/>
            <a:p>
              <a:pPr algn="ctr" rtl="1"/>
              <a:r>
                <a:rPr lang="ar-AE" sz="1600" dirty="0"/>
                <a:t>3.1. </a:t>
              </a:r>
              <a:r>
                <a:rPr lang="ar-AE" sz="1600" dirty="0">
                  <a:latin typeface="FrutigerLTArabic-55Roman"/>
                </a:rPr>
                <a:t>تحليل البيانات</a:t>
              </a:r>
            </a:p>
          </p:txBody>
        </p:sp>
        <p:sp>
          <p:nvSpPr>
            <p:cNvPr id="92" name="TextBox 91"/>
            <p:cNvSpPr txBox="1"/>
            <p:nvPr/>
          </p:nvSpPr>
          <p:spPr>
            <a:xfrm>
              <a:off x="3052432" y="3146429"/>
              <a:ext cx="1335169" cy="588392"/>
            </a:xfrm>
            <a:prstGeom prst="rect">
              <a:avLst/>
            </a:prstGeom>
            <a:noFill/>
          </p:spPr>
          <p:txBody>
            <a:bodyPr wrap="square" rtlCol="0">
              <a:spAutoFit/>
            </a:bodyPr>
            <a:lstStyle/>
            <a:p>
              <a:pPr algn="ctr" rtl="1"/>
              <a:r>
                <a:rPr lang="ar-AE" sz="1600" dirty="0"/>
                <a:t>3.2. </a:t>
              </a:r>
              <a:r>
                <a:rPr lang="ar-AE" sz="1600" dirty="0">
                  <a:latin typeface="FrutigerLTArabic-55Roman"/>
                </a:rPr>
                <a:t>إعداد التقارير</a:t>
              </a:r>
              <a:endParaRPr lang="en-US" sz="1600" dirty="0"/>
            </a:p>
          </p:txBody>
        </p:sp>
        <p:sp>
          <p:nvSpPr>
            <p:cNvPr id="93" name="TextBox 92"/>
            <p:cNvSpPr txBox="1"/>
            <p:nvPr/>
          </p:nvSpPr>
          <p:spPr>
            <a:xfrm>
              <a:off x="819067" y="3160014"/>
              <a:ext cx="1335169" cy="588392"/>
            </a:xfrm>
            <a:prstGeom prst="rect">
              <a:avLst/>
            </a:prstGeom>
            <a:noFill/>
          </p:spPr>
          <p:txBody>
            <a:bodyPr wrap="square" rtlCol="0">
              <a:spAutoFit/>
            </a:bodyPr>
            <a:lstStyle/>
            <a:p>
              <a:pPr algn="ctr" rtl="1"/>
              <a:r>
                <a:rPr lang="ar-AE" sz="1600" dirty="0"/>
                <a:t>3.4. اتخاذ القرارات</a:t>
              </a:r>
              <a:endParaRPr lang="en-US" sz="1600" dirty="0"/>
            </a:p>
          </p:txBody>
        </p:sp>
        <p:sp>
          <p:nvSpPr>
            <p:cNvPr id="94" name="TextBox 93"/>
            <p:cNvSpPr txBox="1"/>
            <p:nvPr/>
          </p:nvSpPr>
          <p:spPr>
            <a:xfrm>
              <a:off x="1905330" y="3912357"/>
              <a:ext cx="1335169" cy="588392"/>
            </a:xfrm>
            <a:prstGeom prst="rect">
              <a:avLst/>
            </a:prstGeom>
            <a:noFill/>
          </p:spPr>
          <p:txBody>
            <a:bodyPr wrap="square" rtlCol="0">
              <a:spAutoFit/>
            </a:bodyPr>
            <a:lstStyle/>
            <a:p>
              <a:pPr algn="ctr" rtl="1"/>
              <a:r>
                <a:rPr lang="ar-AE" sz="1600" dirty="0"/>
                <a:t>3.3. </a:t>
              </a:r>
              <a:r>
                <a:rPr lang="ar-AE" sz="1600" dirty="0">
                  <a:latin typeface="FrutigerLTArabic-55Roman"/>
                </a:rPr>
                <a:t>إدارة المبادرات</a:t>
              </a:r>
            </a:p>
          </p:txBody>
        </p:sp>
        <p:sp>
          <p:nvSpPr>
            <p:cNvPr id="95" name="TextBox 94"/>
            <p:cNvSpPr txBox="1"/>
            <p:nvPr/>
          </p:nvSpPr>
          <p:spPr>
            <a:xfrm>
              <a:off x="1313862" y="1953773"/>
              <a:ext cx="1335169" cy="588392"/>
            </a:xfrm>
            <a:prstGeom prst="rect">
              <a:avLst/>
            </a:prstGeom>
            <a:noFill/>
          </p:spPr>
          <p:txBody>
            <a:bodyPr wrap="square" rtlCol="0">
              <a:spAutoFit/>
            </a:bodyPr>
            <a:lstStyle/>
            <a:p>
              <a:pPr algn="ctr" rtl="1"/>
              <a:r>
                <a:rPr lang="ar-AE" sz="1600" dirty="0"/>
                <a:t>3.5. حوكمة </a:t>
              </a:r>
            </a:p>
            <a:p>
              <a:pPr algn="ctr" rtl="1"/>
              <a:r>
                <a:rPr lang="ar-AE" sz="1600" dirty="0"/>
                <a:t>قياس الأداء</a:t>
              </a:r>
            </a:p>
          </p:txBody>
        </p:sp>
      </p:grpSp>
    </p:spTree>
    <p:extLst>
      <p:ext uri="{BB962C8B-B14F-4D97-AF65-F5344CB8AC3E}">
        <p14:creationId xmlns:p14="http://schemas.microsoft.com/office/powerpoint/2010/main" val="6914499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fade">
                                      <p:cBhvr>
                                        <p:cTn id="7" dur="500"/>
                                        <p:tgtEl>
                                          <p:spTgt spid="7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9"/>
                                        </p:tgtEl>
                                        <p:attrNameLst>
                                          <p:attrName>style.visibility</p:attrName>
                                        </p:attrNameLst>
                                      </p:cBhvr>
                                      <p:to>
                                        <p:strVal val="visible"/>
                                      </p:to>
                                    </p:set>
                                    <p:animEffect transition="in" filter="fade">
                                      <p:cBhvr>
                                        <p:cTn id="10" dur="500"/>
                                        <p:tgtEl>
                                          <p:spTgt spid="7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animEffect transition="in" filter="fade">
                                      <p:cBhvr>
                                        <p:cTn id="13" dur="500"/>
                                        <p:tgtEl>
                                          <p:spTgt spid="8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0"/>
                                        </p:tgtEl>
                                        <p:attrNameLst>
                                          <p:attrName>style.visibility</p:attrName>
                                        </p:attrNameLst>
                                      </p:cBhvr>
                                      <p:to>
                                        <p:strVal val="visible"/>
                                      </p:to>
                                    </p:set>
                                    <p:animEffect transition="in" filter="fade">
                                      <p:cBhvr>
                                        <p:cTn id="16" dur="500"/>
                                        <p:tgtEl>
                                          <p:spTgt spid="8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fade">
                                      <p:cBhvr>
                                        <p:cTn id="19"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9" grpId="0" animBg="1"/>
      <p:bldP spid="80" grpId="0" animBg="1"/>
      <p:bldP spid="81" grpId="0" animBg="1"/>
      <p:bldP spid="8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626725" y="3133849"/>
            <a:ext cx="5622925" cy="830997"/>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4800" b="1" dirty="0">
                <a:solidFill>
                  <a:schemeClr val="accent6">
                    <a:lumMod val="50000"/>
                  </a:schemeClr>
                </a:solidFill>
                <a:latin typeface="AtrissiGhad Bold" charset="0"/>
                <a:cs typeface="AtrissiGhad Bold" charset="0"/>
              </a:rPr>
              <a:t>القدرات</a:t>
            </a:r>
          </a:p>
        </p:txBody>
      </p:sp>
      <p:sp>
        <p:nvSpPr>
          <p:cNvPr id="30" name="Rectangle 29"/>
          <p:cNvSpPr/>
          <p:nvPr/>
        </p:nvSpPr>
        <p:spPr bwMode="auto">
          <a:xfrm>
            <a:off x="6941476" y="2684413"/>
            <a:ext cx="273133" cy="1188720"/>
          </a:xfrm>
          <a:prstGeom prst="rect">
            <a:avLst/>
          </a:prstGeom>
          <a:solidFill>
            <a:schemeClr val="accent6"/>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lvl="0" indent="0" algn="r" defTabSz="914400" rtl="1" eaLnBrk="0" fontAlgn="auto" latinLnBrk="0" hangingPunct="0">
              <a:lnSpc>
                <a:spcPct val="100000"/>
              </a:lnSpc>
              <a:spcBef>
                <a:spcPts val="0"/>
              </a:spcBef>
              <a:spcAft>
                <a:spcPts val="0"/>
              </a:spcAft>
              <a:buClrTx/>
              <a:buSzTx/>
              <a:buFontTx/>
              <a:buNone/>
              <a:tabLst/>
              <a:defRPr/>
            </a:pPr>
            <a:endParaRPr kumimoji="0" lang="en-US" sz="1600" b="1" u="none" strike="noStrike" kern="0" cap="none" spc="0" normalizeH="0" baseline="0" noProof="0" dirty="0">
              <a:ln>
                <a:noFill/>
              </a:ln>
              <a:solidFill>
                <a:schemeClr val="bg1"/>
              </a:solidFill>
              <a:effectLst/>
              <a:uLnTx/>
              <a:uFillTx/>
              <a:latin typeface="AtrissiGhad Bold" charset="0"/>
              <a:cs typeface="+mn-cs"/>
            </a:endParaRPr>
          </a:p>
        </p:txBody>
      </p:sp>
      <p:sp>
        <p:nvSpPr>
          <p:cNvPr id="31" name="Rectangle 114"/>
          <p:cNvSpPr>
            <a:spLocks noChangeArrowheads="1"/>
          </p:cNvSpPr>
          <p:nvPr/>
        </p:nvSpPr>
        <p:spPr bwMode="auto">
          <a:xfrm>
            <a:off x="2146778" y="2765540"/>
            <a:ext cx="4102872" cy="369332"/>
          </a:xfrm>
          <a:prstGeom prst="rect">
            <a:avLst/>
          </a:prstGeom>
          <a:noFill/>
          <a:ln w="9525">
            <a:noFill/>
            <a:miter lim="800000"/>
            <a:headEnd/>
            <a:tailEnd/>
          </a:ln>
          <a:effectLst/>
        </p:spPr>
        <p:txBody>
          <a:bodyPr wrap="square">
            <a:spAutoFit/>
          </a:bodyPr>
          <a:lstStyle/>
          <a:p>
            <a:pPr algn="r" rtl="1" eaLnBrk="0" hangingPunct="0"/>
            <a:r>
              <a:rPr lang="ar-AE" sz="1800" dirty="0">
                <a:solidFill>
                  <a:srgbClr val="C00000"/>
                </a:solidFill>
                <a:latin typeface="Times"/>
                <a:cs typeface="AtrissiGhad Bold" charset="0"/>
              </a:rPr>
              <a:t>تقييم مستوى</a:t>
            </a:r>
            <a:endParaRPr lang="en-US" sz="1800" dirty="0">
              <a:solidFill>
                <a:srgbClr val="C00000"/>
              </a:solidFill>
              <a:latin typeface="Times"/>
              <a:cs typeface="AtrissiGhad Bold" charset="0"/>
            </a:endParaRPr>
          </a:p>
        </p:txBody>
      </p:sp>
      <p:sp>
        <p:nvSpPr>
          <p:cNvPr id="6" name="TextBox 5"/>
          <p:cNvSpPr txBox="1"/>
          <p:nvPr/>
        </p:nvSpPr>
        <p:spPr>
          <a:xfrm>
            <a:off x="7401967" y="2555498"/>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solidFill>
                <a:latin typeface="AtrissiGhad Bold" charset="0"/>
                <a:cs typeface="AtrissiGhad Bold" charset="0"/>
              </a:rPr>
              <a:t>4</a:t>
            </a:r>
            <a:endParaRPr lang="en-US" sz="8800" b="1" dirty="0">
              <a:solidFill>
                <a:schemeClr val="accent6"/>
              </a:solidFill>
              <a:latin typeface="AtrissiGhad Bold" charset="0"/>
              <a:cs typeface="AtrissiGhad Bold" charset="0"/>
            </a:endParaRPr>
          </a:p>
        </p:txBody>
      </p:sp>
    </p:spTree>
    <p:extLst>
      <p:ext uri="{BB962C8B-B14F-4D97-AF65-F5344CB8AC3E}">
        <p14:creationId xmlns:p14="http://schemas.microsoft.com/office/powerpoint/2010/main" val="27799251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2"/>
          <p:cNvSpPr>
            <a:spLocks noChangeArrowheads="1"/>
          </p:cNvSpPr>
          <p:nvPr/>
        </p:nvSpPr>
        <p:spPr bwMode="blackWhite">
          <a:xfrm>
            <a:off x="5623560" y="1017808"/>
            <a:ext cx="2970528" cy="4687431"/>
          </a:xfrm>
          <a:prstGeom prst="rect">
            <a:avLst/>
          </a:prstGeom>
          <a:noFill/>
          <a:ln w="19050" algn="ctr">
            <a:noFill/>
            <a:prstDash val="dash"/>
            <a:miter lim="800000"/>
            <a:headEnd/>
            <a:tailEnd/>
          </a:ln>
        </p:spPr>
        <p:txBody>
          <a:bodyPr lIns="45715" tIns="45715" rIns="45715" bIns="45715"/>
          <a:lstStyle/>
          <a:p>
            <a:pPr marL="511175" indent="-279400" algn="r" rtl="1">
              <a:lnSpc>
                <a:spcPct val="150000"/>
              </a:lnSpc>
              <a:buClr>
                <a:schemeClr val="tx1">
                  <a:lumMod val="75000"/>
                  <a:lumOff val="25000"/>
                </a:schemeClr>
              </a:buClr>
              <a:buSzPct val="100000"/>
            </a:pPr>
            <a:r>
              <a:rPr lang="ar-QA" sz="1600" dirty="0">
                <a:latin typeface="Sakkal Majalla Ajman106 Medium" charset="0"/>
                <a:cs typeface="Sakkal Majalla Ajman106 Medium" charset="0"/>
              </a:rPr>
              <a:t>برنامج </a:t>
            </a:r>
            <a:r>
              <a:rPr lang="ar-AE" sz="1600" dirty="0">
                <a:latin typeface="Sakkal Majalla Ajman106 Medium" charset="0"/>
                <a:cs typeface="Sakkal Majalla Ajman106 Medium" charset="0"/>
              </a:rPr>
              <a:t>ال</a:t>
            </a:r>
            <a:r>
              <a:rPr lang="ar-QA" sz="1600" dirty="0">
                <a:latin typeface="Sakkal Majalla Ajman106 Medium" charset="0"/>
                <a:cs typeface="Sakkal Majalla Ajman106 Medium" charset="0"/>
              </a:rPr>
              <a:t>تقييم</a:t>
            </a:r>
            <a:endParaRPr lang="en-US" sz="1600" dirty="0">
              <a:latin typeface="Sakkal Majalla Ajman106 Medium" charset="0"/>
              <a:cs typeface="Sakkal Majalla Ajman106 Medium" charset="0"/>
            </a:endParaRPr>
          </a:p>
          <a:p>
            <a:pPr marL="746125" lvl="1" indent="-163513" algn="r" rtl="1">
              <a:lnSpc>
                <a:spcPct val="150000"/>
              </a:lnSpc>
              <a:buClr>
                <a:srgbClr val="FFC000"/>
              </a:buClr>
              <a:buSzPct val="100000"/>
              <a:buFont typeface="Wingdings" panose="05000000000000000000" pitchFamily="2" charset="2"/>
              <a:buChar char="§"/>
            </a:pPr>
            <a:r>
              <a:rPr lang="ar-AE" sz="1200" dirty="0">
                <a:latin typeface="Sakkal Majalla Ajman106 Medium" charset="0"/>
                <a:cs typeface="Sakkal Majalla Ajman106 Medium" charset="0"/>
              </a:rPr>
              <a:t>المقدمة</a:t>
            </a:r>
            <a:endParaRPr lang="ar-QA" sz="1200" dirty="0">
              <a:latin typeface="Sakkal Majalla Ajman106 Medium" charset="0"/>
              <a:cs typeface="Sakkal Majalla Ajman106 Medium" charset="0"/>
            </a:endParaRPr>
          </a:p>
          <a:p>
            <a:pPr marL="746125" lvl="1" indent="-163513" algn="r" rtl="1">
              <a:lnSpc>
                <a:spcPct val="150000"/>
              </a:lnSpc>
              <a:buClr>
                <a:srgbClr val="FFC000"/>
              </a:buClr>
              <a:buSzPct val="100000"/>
              <a:buFont typeface="Wingdings" panose="05000000000000000000" pitchFamily="2" charset="2"/>
              <a:buChar char="§"/>
            </a:pPr>
            <a:r>
              <a:rPr lang="ar-AE" sz="1200" dirty="0">
                <a:latin typeface="Sakkal Majalla Ajman106 Medium" charset="0"/>
                <a:cs typeface="Sakkal Majalla Ajman106 Medium" charset="0"/>
              </a:rPr>
              <a:t>الملخص التنفيذي والتوصيات العامة</a:t>
            </a:r>
          </a:p>
          <a:p>
            <a:pPr marL="746125" lvl="1" indent="-163513" algn="r" rtl="1">
              <a:lnSpc>
                <a:spcPct val="150000"/>
              </a:lnSpc>
              <a:buClr>
                <a:srgbClr val="FFC000"/>
              </a:buClr>
              <a:buSzPct val="100000"/>
              <a:buFont typeface="Wingdings" panose="05000000000000000000" pitchFamily="2" charset="2"/>
              <a:buChar char="§"/>
            </a:pPr>
            <a:r>
              <a:rPr lang="ar-AE" sz="1200" dirty="0">
                <a:latin typeface="Sakkal Majalla Ajman106 Medium" charset="0"/>
                <a:cs typeface="Sakkal Majalla Ajman106 Medium" charset="0"/>
              </a:rPr>
              <a:t>المنهجية العامة</a:t>
            </a:r>
          </a:p>
          <a:p>
            <a:pPr marL="746125" lvl="1" indent="-163513" algn="r" rtl="1">
              <a:lnSpc>
                <a:spcPct val="150000"/>
              </a:lnSpc>
              <a:buClr>
                <a:srgbClr val="FFC000"/>
              </a:buClr>
              <a:buSzPct val="100000"/>
              <a:buFont typeface="Wingdings" panose="05000000000000000000" pitchFamily="2" charset="2"/>
              <a:buChar char="§"/>
            </a:pPr>
            <a:r>
              <a:rPr lang="ar-AE" sz="1200" dirty="0">
                <a:latin typeface="Sakkal Majalla Ajman106 Medium" charset="0"/>
                <a:cs typeface="Sakkal Majalla Ajman106 Medium" charset="0"/>
              </a:rPr>
              <a:t>التقييم العام</a:t>
            </a:r>
          </a:p>
          <a:p>
            <a:pPr marL="746125" lvl="1" indent="-163513" algn="r" rtl="1">
              <a:lnSpc>
                <a:spcPct val="150000"/>
              </a:lnSpc>
              <a:buClr>
                <a:srgbClr val="FFC000"/>
              </a:buClr>
              <a:buSzPct val="100000"/>
              <a:buFont typeface="Wingdings" panose="05000000000000000000" pitchFamily="2" charset="2"/>
              <a:buChar char="§"/>
            </a:pPr>
            <a:endParaRPr lang="ar-AE" sz="1200" dirty="0">
              <a:latin typeface="Sakkal Majalla Ajman106 Medium" charset="0"/>
              <a:cs typeface="Sakkal Majalla Ajman106 Medium" charset="0"/>
            </a:endParaRPr>
          </a:p>
          <a:p>
            <a:pPr marL="511175" indent="-279400" algn="r" defTabSz="917459" rtl="1">
              <a:lnSpc>
                <a:spcPct val="150000"/>
              </a:lnSpc>
              <a:buClr>
                <a:schemeClr val="tx1">
                  <a:lumMod val="75000"/>
                  <a:lumOff val="25000"/>
                </a:schemeClr>
              </a:buClr>
              <a:buSzPct val="95000"/>
            </a:pPr>
            <a:r>
              <a:rPr lang="ar-QA" sz="1600" dirty="0">
                <a:latin typeface="Sakkal Majalla Ajman106 Medium" charset="0"/>
                <a:cs typeface="Sakkal Majalla Ajman106 Medium" charset="0"/>
              </a:rPr>
              <a:t>التخطيط الاستراتيجي</a:t>
            </a:r>
            <a:endParaRPr lang="en-US" sz="1600" dirty="0">
              <a:latin typeface="Sakkal Majalla Ajman106 Medium" charset="0"/>
              <a:cs typeface="Sakkal Majalla Ajman106 Medium" charset="0"/>
            </a:endParaRPr>
          </a:p>
          <a:p>
            <a:pPr marL="736600" lvl="1" indent="-163513" algn="r" defTabSz="917459" rtl="1">
              <a:lnSpc>
                <a:spcPct val="150000"/>
              </a:lnSpc>
              <a:buClr>
                <a:srgbClr val="FFC000"/>
              </a:buClr>
              <a:buSzPct val="95000"/>
              <a:buFont typeface="Wingdings" panose="05000000000000000000" pitchFamily="2" charset="2"/>
              <a:buChar char="§"/>
            </a:pPr>
            <a:r>
              <a:rPr lang="ar-AE" sz="1200" dirty="0">
                <a:latin typeface="Sakkal Majalla Ajman106 Medium" charset="0"/>
                <a:cs typeface="Sakkal Majalla Ajman106 Medium" charset="0"/>
              </a:rPr>
              <a:t>المنهجية</a:t>
            </a:r>
          </a:p>
          <a:p>
            <a:pPr marL="736600" lvl="1" indent="-163513" algn="r" defTabSz="917459" rtl="1">
              <a:lnSpc>
                <a:spcPct val="150000"/>
              </a:lnSpc>
              <a:buClr>
                <a:srgbClr val="FFC000"/>
              </a:buClr>
              <a:buSzPct val="95000"/>
              <a:buFont typeface="Wingdings" panose="05000000000000000000" pitchFamily="2" charset="2"/>
              <a:buChar char="§"/>
            </a:pPr>
            <a:r>
              <a:rPr lang="ar-QA" sz="1200" dirty="0">
                <a:latin typeface="Sakkal Majalla Ajman106 Medium" charset="0"/>
                <a:cs typeface="Sakkal Majalla Ajman106 Medium" charset="0"/>
              </a:rPr>
              <a:t>التقييم	</a:t>
            </a:r>
          </a:p>
          <a:p>
            <a:pPr marL="736600" lvl="1" indent="-163513" algn="r" defTabSz="917459" rtl="1">
              <a:lnSpc>
                <a:spcPct val="150000"/>
              </a:lnSpc>
              <a:buClr>
                <a:srgbClr val="FFC000"/>
              </a:buClr>
              <a:buSzPct val="95000"/>
              <a:buFont typeface="Wingdings" panose="05000000000000000000" pitchFamily="2" charset="2"/>
              <a:buChar char="§"/>
            </a:pPr>
            <a:r>
              <a:rPr lang="ar-QA" sz="1200" dirty="0">
                <a:latin typeface="Sakkal Majalla Ajman106 Medium" charset="0"/>
                <a:cs typeface="Sakkal Majalla Ajman106 Medium" charset="0"/>
              </a:rPr>
              <a:t>ملاحظات وتوصيات التقييم</a:t>
            </a:r>
            <a:endParaRPr lang="ar-AE" sz="1200" dirty="0">
              <a:latin typeface="Sakkal Majalla Ajman106 Medium" charset="0"/>
              <a:cs typeface="Sakkal Majalla Ajman106 Medium" charset="0"/>
            </a:endParaRPr>
          </a:p>
          <a:p>
            <a:pPr marL="736600" lvl="1" indent="-163513" algn="r" defTabSz="917459" rtl="1">
              <a:lnSpc>
                <a:spcPct val="150000"/>
              </a:lnSpc>
              <a:buClr>
                <a:srgbClr val="FFC000"/>
              </a:buClr>
              <a:buSzPct val="95000"/>
              <a:buFont typeface="Wingdings" panose="05000000000000000000" pitchFamily="2" charset="2"/>
              <a:buChar char="§"/>
            </a:pPr>
            <a:endParaRPr lang="ar-AE" sz="1200" dirty="0">
              <a:latin typeface="Sakkal Majalla Ajman106 Medium" charset="0"/>
              <a:cs typeface="Sakkal Majalla Ajman106 Medium" charset="0"/>
            </a:endParaRPr>
          </a:p>
          <a:p>
            <a:pPr marL="511175" indent="-279400" algn="r" defTabSz="917459" rtl="1">
              <a:lnSpc>
                <a:spcPct val="150000"/>
              </a:lnSpc>
              <a:buClr>
                <a:schemeClr val="tx1">
                  <a:lumMod val="75000"/>
                  <a:lumOff val="25000"/>
                </a:schemeClr>
              </a:buClr>
              <a:buSzPct val="95000"/>
            </a:pPr>
            <a:r>
              <a:rPr lang="ar-QA" sz="1600" dirty="0">
                <a:latin typeface="Sakkal Majalla Ajman106 Medium" charset="0"/>
                <a:cs typeface="Sakkal Majalla Ajman106 Medium" charset="0"/>
              </a:rPr>
              <a:t>قياس الأداء</a:t>
            </a:r>
          </a:p>
          <a:p>
            <a:pPr marL="736600" lvl="1" indent="-163513" algn="r" defTabSz="917459" rtl="1">
              <a:lnSpc>
                <a:spcPct val="150000"/>
              </a:lnSpc>
              <a:buClr>
                <a:srgbClr val="FFC000"/>
              </a:buClr>
              <a:buSzPct val="95000"/>
              <a:buFont typeface="Wingdings" panose="05000000000000000000" pitchFamily="2" charset="2"/>
              <a:buChar char="§"/>
            </a:pPr>
            <a:r>
              <a:rPr lang="ar-AE" sz="1200" dirty="0">
                <a:latin typeface="Sakkal Majalla Ajman106 Medium" charset="0"/>
                <a:cs typeface="Sakkal Majalla Ajman106 Medium" charset="0"/>
              </a:rPr>
              <a:t>المنهجية</a:t>
            </a:r>
          </a:p>
          <a:p>
            <a:pPr marL="736600" lvl="1" indent="-163513" algn="r" defTabSz="917459" rtl="1">
              <a:lnSpc>
                <a:spcPct val="150000"/>
              </a:lnSpc>
              <a:buClr>
                <a:srgbClr val="FFC000"/>
              </a:buClr>
              <a:buSzPct val="95000"/>
              <a:buFont typeface="Wingdings" panose="05000000000000000000" pitchFamily="2" charset="2"/>
              <a:buChar char="§"/>
            </a:pPr>
            <a:r>
              <a:rPr lang="ar-QA" sz="1200" dirty="0">
                <a:latin typeface="Sakkal Majalla Ajman106 Medium" charset="0"/>
                <a:cs typeface="Sakkal Majalla Ajman106 Medium" charset="0"/>
              </a:rPr>
              <a:t>التقييم	</a:t>
            </a:r>
          </a:p>
          <a:p>
            <a:pPr marL="736600" lvl="1" indent="-163513" algn="r" defTabSz="917459" rtl="1">
              <a:lnSpc>
                <a:spcPct val="150000"/>
              </a:lnSpc>
              <a:buClr>
                <a:srgbClr val="FFC000"/>
              </a:buClr>
              <a:buSzPct val="95000"/>
              <a:buFont typeface="Wingdings" panose="05000000000000000000" pitchFamily="2" charset="2"/>
              <a:buChar char="§"/>
            </a:pPr>
            <a:r>
              <a:rPr lang="ar-QA" sz="1200" dirty="0">
                <a:latin typeface="Sakkal Majalla Ajman106 Medium" charset="0"/>
                <a:cs typeface="Sakkal Majalla Ajman106 Medium" charset="0"/>
              </a:rPr>
              <a:t>ملاحظات وتوصيات التقييم 	</a:t>
            </a:r>
          </a:p>
        </p:txBody>
      </p:sp>
      <p:sp>
        <p:nvSpPr>
          <p:cNvPr id="31" name="Text Box 12"/>
          <p:cNvSpPr txBox="1">
            <a:spLocks noChangeArrowheads="1"/>
          </p:cNvSpPr>
          <p:nvPr/>
        </p:nvSpPr>
        <p:spPr bwMode="auto">
          <a:xfrm>
            <a:off x="1684982" y="339331"/>
            <a:ext cx="8041450" cy="400110"/>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pPr>
            <a:r>
              <a:rPr lang="ar-AE" sz="2000" b="1" dirty="0">
                <a:solidFill>
                  <a:schemeClr val="accent6">
                    <a:lumMod val="50000"/>
                  </a:schemeClr>
                </a:solidFill>
                <a:latin typeface="AtrissiGhad Bold" charset="0"/>
                <a:cs typeface="AtrissiGhad Bold" charset="0"/>
              </a:rPr>
              <a:t>جدول المحتويات</a:t>
            </a:r>
          </a:p>
        </p:txBody>
      </p:sp>
      <p:sp>
        <p:nvSpPr>
          <p:cNvPr id="17"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
        <p:nvSpPr>
          <p:cNvPr id="28" name="Rectangle 12"/>
          <p:cNvSpPr>
            <a:spLocks noChangeArrowheads="1"/>
          </p:cNvSpPr>
          <p:nvPr/>
        </p:nvSpPr>
        <p:spPr bwMode="blackWhite">
          <a:xfrm>
            <a:off x="5198485" y="979623"/>
            <a:ext cx="669965" cy="5791200"/>
          </a:xfrm>
          <a:prstGeom prst="rect">
            <a:avLst/>
          </a:prstGeom>
          <a:noFill/>
          <a:ln w="19050" algn="ctr">
            <a:noFill/>
            <a:prstDash val="dash"/>
            <a:miter lim="800000"/>
            <a:headEnd/>
            <a:tailEnd/>
          </a:ln>
        </p:spPr>
        <p:txBody>
          <a:bodyPr lIns="45715" tIns="45715" rIns="45715" bIns="45715"/>
          <a:lstStyle/>
          <a:p>
            <a:pPr marL="0" lvl="1" algn="ctr" rtl="1">
              <a:lnSpc>
                <a:spcPct val="150000"/>
              </a:lnSpc>
              <a:buClr>
                <a:srgbClr val="FFC000"/>
              </a:buClr>
              <a:buSzPct val="100000"/>
            </a:pPr>
            <a:r>
              <a:rPr lang="ar-AE" sz="1600" dirty="0">
                <a:latin typeface="Sakkal Majalla Ajman106 Medium" charset="0"/>
                <a:cs typeface="Sakkal Majalla Ajman106 Medium" charset="0"/>
              </a:rPr>
              <a:t>الصفحة</a:t>
            </a:r>
            <a:endParaRPr lang="ar-AE" sz="1200" dirty="0">
              <a:latin typeface="Sakkal Majalla Ajman106 Medium" charset="0"/>
              <a:cs typeface="Sakkal Majalla Ajman106 Medium" charset="0"/>
            </a:endParaRPr>
          </a:p>
          <a:p>
            <a:pPr marL="0" lvl="1" algn="ctr" rtl="1">
              <a:lnSpc>
                <a:spcPct val="150000"/>
              </a:lnSpc>
              <a:buClr>
                <a:srgbClr val="FFC000"/>
              </a:buClr>
              <a:buSzPct val="100000"/>
            </a:pPr>
            <a:endParaRPr lang="en-US" sz="300" dirty="0">
              <a:latin typeface="Sakkal Majalla Ajman106 Medium" charset="0"/>
              <a:cs typeface="Sakkal Majalla Ajman106 Medium" charset="0"/>
            </a:endParaRPr>
          </a:p>
          <a:p>
            <a:pPr marL="0" lvl="1" algn="ctr" rtl="1">
              <a:lnSpc>
                <a:spcPct val="150000"/>
              </a:lnSpc>
              <a:buClr>
                <a:srgbClr val="FFC000"/>
              </a:buClr>
              <a:buSzPct val="100000"/>
            </a:pPr>
            <a:r>
              <a:rPr lang="ar-AE" sz="1250" dirty="0">
                <a:latin typeface="Sakkal Majalla Ajman106 Medium" charset="0"/>
                <a:cs typeface="Sakkal Majalla Ajman106 Medium" charset="0"/>
              </a:rPr>
              <a:t>2</a:t>
            </a:r>
          </a:p>
          <a:p>
            <a:pPr marL="0" lvl="1" algn="ctr" rtl="1">
              <a:lnSpc>
                <a:spcPct val="150000"/>
              </a:lnSpc>
              <a:buClr>
                <a:srgbClr val="FFC000"/>
              </a:buClr>
              <a:buSzPct val="100000"/>
            </a:pPr>
            <a:r>
              <a:rPr lang="ar-AE" sz="1250" dirty="0">
                <a:latin typeface="Sakkal Majalla Ajman106 Medium" charset="0"/>
                <a:cs typeface="Sakkal Majalla Ajman106 Medium" charset="0"/>
              </a:rPr>
              <a:t>3</a:t>
            </a:r>
          </a:p>
          <a:p>
            <a:pPr marL="0" lvl="1" algn="ctr" rtl="1">
              <a:lnSpc>
                <a:spcPct val="150000"/>
              </a:lnSpc>
              <a:buClr>
                <a:srgbClr val="FFC000"/>
              </a:buClr>
              <a:buSzPct val="100000"/>
            </a:pPr>
            <a:r>
              <a:rPr lang="en-US" sz="1250" dirty="0">
                <a:latin typeface="Sakkal Majalla Ajman106 Medium" charset="0"/>
                <a:cs typeface="Sakkal Majalla Ajman106 Medium" charset="0"/>
              </a:rPr>
              <a:t>4</a:t>
            </a:r>
          </a:p>
          <a:p>
            <a:pPr marL="0" lvl="1" algn="ctr" rtl="1">
              <a:lnSpc>
                <a:spcPct val="150000"/>
              </a:lnSpc>
              <a:buClr>
                <a:srgbClr val="FFC000"/>
              </a:buClr>
              <a:buSzPct val="100000"/>
            </a:pPr>
            <a:r>
              <a:rPr lang="en-US" sz="1250" dirty="0">
                <a:latin typeface="Sakkal Majalla Ajman106 Medium" charset="0"/>
                <a:cs typeface="Sakkal Majalla Ajman106 Medium" charset="0"/>
              </a:rPr>
              <a:t>5</a:t>
            </a:r>
            <a:endParaRPr lang="ar-AE" sz="1250" dirty="0">
              <a:latin typeface="Sakkal Majalla Ajman106 Medium" charset="0"/>
              <a:cs typeface="Sakkal Majalla Ajman106 Medium" charset="0"/>
            </a:endParaRPr>
          </a:p>
          <a:p>
            <a:pPr marL="0" lvl="1" algn="ctr" rtl="1">
              <a:lnSpc>
                <a:spcPct val="150000"/>
              </a:lnSpc>
              <a:buClr>
                <a:srgbClr val="FFC000"/>
              </a:buClr>
              <a:buSzPct val="100000"/>
            </a:pPr>
            <a:endParaRPr lang="en-US" sz="1250" dirty="0">
              <a:latin typeface="Sakkal Majalla Ajman106 Medium" charset="0"/>
              <a:cs typeface="Sakkal Majalla Ajman106 Medium" charset="0"/>
            </a:endParaRPr>
          </a:p>
          <a:p>
            <a:pPr marL="0" lvl="1" algn="ctr" rtl="1">
              <a:lnSpc>
                <a:spcPct val="150000"/>
              </a:lnSpc>
              <a:buClr>
                <a:srgbClr val="FFC000"/>
              </a:buClr>
              <a:buSzPct val="100000"/>
            </a:pPr>
            <a:r>
              <a:rPr lang="en-US" sz="1250" dirty="0">
                <a:latin typeface="Sakkal Majalla Ajman106 Medium" charset="0"/>
                <a:cs typeface="Sakkal Majalla Ajman106 Medium" charset="0"/>
              </a:rPr>
              <a:t>7</a:t>
            </a:r>
          </a:p>
          <a:p>
            <a:pPr marL="0" lvl="1" algn="ctr" rtl="1">
              <a:lnSpc>
                <a:spcPct val="150000"/>
              </a:lnSpc>
              <a:buClr>
                <a:srgbClr val="FFC000"/>
              </a:buClr>
              <a:buSzPct val="100000"/>
            </a:pPr>
            <a:r>
              <a:rPr lang="en-US" sz="1250" dirty="0">
                <a:latin typeface="Sakkal Majalla Ajman106 Medium" charset="0"/>
                <a:cs typeface="Sakkal Majalla Ajman106 Medium" charset="0"/>
              </a:rPr>
              <a:t>8</a:t>
            </a:r>
          </a:p>
          <a:p>
            <a:pPr marL="0" lvl="1" algn="ctr" rtl="1">
              <a:lnSpc>
                <a:spcPct val="150000"/>
              </a:lnSpc>
              <a:buClr>
                <a:srgbClr val="FFC000"/>
              </a:buClr>
              <a:buSzPct val="100000"/>
            </a:pPr>
            <a:r>
              <a:rPr lang="en-US" sz="1250" dirty="0">
                <a:latin typeface="Sakkal Majalla Ajman106 Medium" charset="0"/>
                <a:cs typeface="Sakkal Majalla Ajman106 Medium" charset="0"/>
              </a:rPr>
              <a:t>9</a:t>
            </a:r>
          </a:p>
          <a:p>
            <a:pPr marL="0" lvl="1" algn="ctr" rtl="1">
              <a:lnSpc>
                <a:spcPct val="150000"/>
              </a:lnSpc>
              <a:buClr>
                <a:srgbClr val="FFC000"/>
              </a:buClr>
              <a:buSzPct val="100000"/>
            </a:pPr>
            <a:r>
              <a:rPr lang="en-US" sz="1250" dirty="0">
                <a:latin typeface="Sakkal Majalla Ajman106 Medium" charset="0"/>
                <a:cs typeface="Sakkal Majalla Ajman106 Medium" charset="0"/>
              </a:rPr>
              <a:t>10</a:t>
            </a:r>
          </a:p>
          <a:p>
            <a:pPr marL="0" lvl="1" algn="ctr" rtl="1">
              <a:lnSpc>
                <a:spcPct val="150000"/>
              </a:lnSpc>
              <a:buClr>
                <a:srgbClr val="FFC000"/>
              </a:buClr>
              <a:buSzPct val="100000"/>
            </a:pPr>
            <a:endParaRPr lang="ar-AE" sz="1250" dirty="0">
              <a:latin typeface="Sakkal Majalla Ajman106 Medium" charset="0"/>
              <a:cs typeface="Sakkal Majalla Ajman106 Medium" charset="0"/>
            </a:endParaRPr>
          </a:p>
          <a:p>
            <a:pPr marL="0" lvl="1" algn="ctr" rtl="1">
              <a:lnSpc>
                <a:spcPct val="150000"/>
              </a:lnSpc>
              <a:buClr>
                <a:srgbClr val="FFC000"/>
              </a:buClr>
              <a:buSzPct val="100000"/>
            </a:pPr>
            <a:r>
              <a:rPr lang="en-US" sz="1250" dirty="0">
                <a:latin typeface="Sakkal Majalla Ajman106 Medium" charset="0"/>
                <a:cs typeface="Sakkal Majalla Ajman106 Medium" charset="0"/>
              </a:rPr>
              <a:t>11</a:t>
            </a:r>
          </a:p>
          <a:p>
            <a:pPr marL="0" lvl="1" algn="ctr" rtl="1">
              <a:lnSpc>
                <a:spcPct val="150000"/>
              </a:lnSpc>
              <a:buClr>
                <a:srgbClr val="FFC000"/>
              </a:buClr>
              <a:buSzPct val="100000"/>
            </a:pPr>
            <a:r>
              <a:rPr lang="en-US" sz="1250" dirty="0">
                <a:latin typeface="Sakkal Majalla Ajman106 Medium" charset="0"/>
                <a:cs typeface="Sakkal Majalla Ajman106 Medium" charset="0"/>
              </a:rPr>
              <a:t>12</a:t>
            </a:r>
            <a:endParaRPr lang="ar-AE" sz="1250" dirty="0">
              <a:latin typeface="Sakkal Majalla Ajman106 Medium" charset="0"/>
              <a:cs typeface="Sakkal Majalla Ajman106 Medium" charset="0"/>
            </a:endParaRPr>
          </a:p>
          <a:p>
            <a:pPr marL="0" lvl="1" algn="ctr" rtl="1">
              <a:lnSpc>
                <a:spcPct val="150000"/>
              </a:lnSpc>
              <a:buClr>
                <a:srgbClr val="FFC000"/>
              </a:buClr>
              <a:buSzPct val="100000"/>
            </a:pPr>
            <a:r>
              <a:rPr lang="ar-AE" sz="1250" dirty="0">
                <a:latin typeface="Sakkal Majalla Ajman106 Medium" charset="0"/>
                <a:cs typeface="Sakkal Majalla Ajman106 Medium" charset="0"/>
              </a:rPr>
              <a:t>13</a:t>
            </a:r>
            <a:endParaRPr lang="en-US" sz="1250" dirty="0">
              <a:latin typeface="Sakkal Majalla Ajman106 Medium" charset="0"/>
              <a:cs typeface="Sakkal Majalla Ajman106 Medium" charset="0"/>
            </a:endParaRPr>
          </a:p>
          <a:p>
            <a:pPr marL="0" lvl="1" algn="ctr" rtl="1">
              <a:lnSpc>
                <a:spcPct val="150000"/>
              </a:lnSpc>
              <a:buClr>
                <a:srgbClr val="FFC000"/>
              </a:buClr>
              <a:buSzPct val="100000"/>
            </a:pPr>
            <a:r>
              <a:rPr lang="en-US" sz="1250" dirty="0">
                <a:latin typeface="Sakkal Majalla Ajman106 Medium" charset="0"/>
                <a:cs typeface="Sakkal Majalla Ajman106 Medium" charset="0"/>
              </a:rPr>
              <a:t>14</a:t>
            </a:r>
          </a:p>
        </p:txBody>
      </p:sp>
      <p:sp>
        <p:nvSpPr>
          <p:cNvPr id="8" name="Rectangle 7"/>
          <p:cNvSpPr/>
          <p:nvPr/>
        </p:nvSpPr>
        <p:spPr bwMode="auto">
          <a:xfrm>
            <a:off x="3354442" y="2951996"/>
            <a:ext cx="273133" cy="1097280"/>
          </a:xfrm>
          <a:prstGeom prst="rect">
            <a:avLst/>
          </a:prstGeom>
          <a:solidFill>
            <a:schemeClr val="accent6"/>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46800" rIns="90000" bIns="46800" numCol="1" rtlCol="0" anchor="ctr" anchorCtr="0" compatLnSpc="1">
            <a:prstTxWarp prst="textNoShape">
              <a:avLst/>
            </a:prstTxWarp>
          </a:bodyPr>
          <a:lstStyle/>
          <a:p>
            <a:pPr marL="0" marR="0" lvl="0" indent="0" algn="r" defTabSz="914400" rtl="1" eaLnBrk="0" fontAlgn="auto" latinLnBrk="0" hangingPunct="0">
              <a:lnSpc>
                <a:spcPct val="100000"/>
              </a:lnSpc>
              <a:spcBef>
                <a:spcPts val="0"/>
              </a:spcBef>
              <a:spcAft>
                <a:spcPts val="0"/>
              </a:spcAft>
              <a:buClrTx/>
              <a:buSzTx/>
              <a:buFontTx/>
              <a:buNone/>
              <a:tabLst/>
              <a:defRPr/>
            </a:pPr>
            <a:endParaRPr kumimoji="0" lang="en-US" sz="1600" b="1" u="none" strike="noStrike" kern="0" cap="none" spc="0" normalizeH="0" baseline="0" noProof="0" dirty="0">
              <a:ln>
                <a:noFill/>
              </a:ln>
              <a:effectLst/>
              <a:uLnTx/>
              <a:uFillTx/>
              <a:latin typeface="AtrissiGhad Bold" charset="0"/>
              <a:cs typeface="+mn-cs"/>
            </a:endParaRPr>
          </a:p>
        </p:txBody>
      </p:sp>
      <p:sp>
        <p:nvSpPr>
          <p:cNvPr id="9" name="Rectangle 8"/>
          <p:cNvSpPr/>
          <p:nvPr/>
        </p:nvSpPr>
        <p:spPr bwMode="auto">
          <a:xfrm>
            <a:off x="8491087" y="2875950"/>
            <a:ext cx="273133" cy="1097280"/>
          </a:xfrm>
          <a:prstGeom prst="rect">
            <a:avLst/>
          </a:prstGeom>
          <a:solidFill>
            <a:srgbClr val="8D7249"/>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46800" rIns="90000" bIns="46800" numCol="1" rtlCol="0" anchor="ctr" anchorCtr="0" compatLnSpc="1">
            <a:prstTxWarp prst="textNoShape">
              <a:avLst/>
            </a:prstTxWarp>
          </a:bodyPr>
          <a:lstStyle/>
          <a:p>
            <a:pPr marL="0" marR="0" lvl="0" indent="0" algn="r" defTabSz="914400" rtl="1" eaLnBrk="0" fontAlgn="auto" latinLnBrk="0" hangingPunct="0">
              <a:lnSpc>
                <a:spcPct val="100000"/>
              </a:lnSpc>
              <a:spcBef>
                <a:spcPts val="0"/>
              </a:spcBef>
              <a:spcAft>
                <a:spcPts val="0"/>
              </a:spcAft>
              <a:buClrTx/>
              <a:buSzTx/>
              <a:buFontTx/>
              <a:buNone/>
              <a:tabLst/>
              <a:defRPr/>
            </a:pPr>
            <a:endParaRPr kumimoji="0" lang="en-US" sz="1600" b="1" u="none" strike="noStrike" kern="0" cap="none" spc="0" normalizeH="0" baseline="0" noProof="0" dirty="0">
              <a:ln>
                <a:noFill/>
              </a:ln>
              <a:solidFill>
                <a:schemeClr val="bg1"/>
              </a:solidFill>
              <a:effectLst/>
              <a:uLnTx/>
              <a:uFillTx/>
              <a:latin typeface="AtrissiGhad Bold" charset="0"/>
              <a:cs typeface="+mn-cs"/>
            </a:endParaRPr>
          </a:p>
        </p:txBody>
      </p:sp>
      <p:sp>
        <p:nvSpPr>
          <p:cNvPr id="10" name="Rectangle 9"/>
          <p:cNvSpPr/>
          <p:nvPr/>
        </p:nvSpPr>
        <p:spPr bwMode="auto">
          <a:xfrm>
            <a:off x="8491087" y="4310420"/>
            <a:ext cx="273133" cy="1097280"/>
          </a:xfrm>
          <a:prstGeom prst="rect">
            <a:avLst/>
          </a:prstGeom>
          <a:solidFill>
            <a:schemeClr val="accent6">
              <a:lumMod val="75000"/>
            </a:schemeClr>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46800" rIns="90000" bIns="46800" numCol="1" rtlCol="0" anchor="ctr" anchorCtr="0" compatLnSpc="1">
            <a:prstTxWarp prst="textNoShape">
              <a:avLst/>
            </a:prstTxWarp>
          </a:bodyPr>
          <a:lstStyle/>
          <a:p>
            <a:pPr marL="0" marR="0" lvl="0" indent="0" algn="r" defTabSz="914400" rtl="1" eaLnBrk="0" fontAlgn="auto" latinLnBrk="0" hangingPunct="0">
              <a:lnSpc>
                <a:spcPct val="100000"/>
              </a:lnSpc>
              <a:spcBef>
                <a:spcPts val="0"/>
              </a:spcBef>
              <a:spcAft>
                <a:spcPts val="0"/>
              </a:spcAft>
              <a:buClrTx/>
              <a:buSzTx/>
              <a:buFontTx/>
              <a:buNone/>
              <a:tabLst/>
              <a:defRPr/>
            </a:pPr>
            <a:endParaRPr kumimoji="0" lang="en-US" sz="1600" b="1" u="none" strike="noStrike" kern="0" cap="none" spc="0" normalizeH="0" baseline="0" noProof="0" dirty="0">
              <a:ln>
                <a:noFill/>
              </a:ln>
              <a:solidFill>
                <a:srgbClr val="000000"/>
              </a:solidFill>
              <a:effectLst/>
              <a:uLnTx/>
              <a:uFillTx/>
              <a:latin typeface="AtrissiGhad Bold" charset="0"/>
              <a:cs typeface="+mn-cs"/>
            </a:endParaRPr>
          </a:p>
        </p:txBody>
      </p:sp>
      <p:sp>
        <p:nvSpPr>
          <p:cNvPr id="18" name="Rectangle 17"/>
          <p:cNvSpPr/>
          <p:nvPr/>
        </p:nvSpPr>
        <p:spPr bwMode="auto">
          <a:xfrm>
            <a:off x="3354443" y="1476918"/>
            <a:ext cx="273133" cy="1097280"/>
          </a:xfrm>
          <a:prstGeom prst="rect">
            <a:avLst/>
          </a:prstGeom>
          <a:solidFill>
            <a:schemeClr val="accent6">
              <a:lumMod val="60000"/>
              <a:lumOff val="40000"/>
            </a:schemeClr>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46800" rIns="90000" bIns="46800" numCol="1" rtlCol="0" anchor="ctr" anchorCtr="0" compatLnSpc="1">
            <a:prstTxWarp prst="textNoShape">
              <a:avLst/>
            </a:prstTxWarp>
          </a:bodyPr>
          <a:lstStyle/>
          <a:p>
            <a:pPr marL="0" marR="0" lvl="0" indent="0" algn="r" defTabSz="914400" rtl="1" eaLnBrk="0" fontAlgn="auto" latinLnBrk="0" hangingPunct="0">
              <a:lnSpc>
                <a:spcPct val="100000"/>
              </a:lnSpc>
              <a:spcBef>
                <a:spcPts val="0"/>
              </a:spcBef>
              <a:spcAft>
                <a:spcPts val="0"/>
              </a:spcAft>
              <a:buClrTx/>
              <a:buSzTx/>
              <a:buFontTx/>
              <a:buNone/>
              <a:tabLst/>
              <a:defRPr/>
            </a:pPr>
            <a:endParaRPr kumimoji="0" lang="en-US" sz="1600" b="1" u="none" strike="noStrike" kern="0" cap="none" spc="0" normalizeH="0" baseline="0" noProof="0" dirty="0">
              <a:ln>
                <a:noFill/>
              </a:ln>
              <a:solidFill>
                <a:schemeClr val="accent6">
                  <a:lumMod val="50000"/>
                </a:schemeClr>
              </a:solidFill>
              <a:effectLst/>
              <a:uLnTx/>
              <a:uFillTx/>
              <a:latin typeface="AtrissiGhad Bold" charset="0"/>
              <a:cs typeface="+mn-cs"/>
            </a:endParaRPr>
          </a:p>
        </p:txBody>
      </p:sp>
      <p:sp>
        <p:nvSpPr>
          <p:cNvPr id="23" name="Rectangle 12"/>
          <p:cNvSpPr>
            <a:spLocks noChangeArrowheads="1"/>
          </p:cNvSpPr>
          <p:nvPr/>
        </p:nvSpPr>
        <p:spPr bwMode="blackWhite">
          <a:xfrm>
            <a:off x="337133" y="998201"/>
            <a:ext cx="669965" cy="5791200"/>
          </a:xfrm>
          <a:prstGeom prst="rect">
            <a:avLst/>
          </a:prstGeom>
          <a:noFill/>
          <a:ln w="19050" algn="ctr">
            <a:noFill/>
            <a:prstDash val="dash"/>
            <a:miter lim="800000"/>
            <a:headEnd/>
            <a:tailEnd/>
          </a:ln>
        </p:spPr>
        <p:txBody>
          <a:bodyPr lIns="45715" tIns="45715" rIns="45715" bIns="45715"/>
          <a:lstStyle/>
          <a:p>
            <a:pPr marL="0" lvl="1" algn="ctr" rtl="1">
              <a:lnSpc>
                <a:spcPct val="150000"/>
              </a:lnSpc>
              <a:buClr>
                <a:srgbClr val="FFC000"/>
              </a:buClr>
              <a:buSzPct val="100000"/>
            </a:pPr>
            <a:r>
              <a:rPr lang="ar-AE" sz="1600" dirty="0">
                <a:latin typeface="Sakkal Majalla Ajman106 Medium" charset="0"/>
                <a:cs typeface="Sakkal Majalla Ajman106 Medium" charset="0"/>
              </a:rPr>
              <a:t>الصفحة</a:t>
            </a:r>
            <a:endParaRPr lang="ar-AE" sz="1400" dirty="0">
              <a:latin typeface="Sakkal Majalla Ajman106 Medium" charset="0"/>
              <a:cs typeface="Sakkal Majalla Ajman106 Medium" charset="0"/>
            </a:endParaRPr>
          </a:p>
          <a:p>
            <a:pPr marL="0" lvl="1" algn="ctr" rtl="1">
              <a:lnSpc>
                <a:spcPct val="150000"/>
              </a:lnSpc>
              <a:buClr>
                <a:srgbClr val="FFC000"/>
              </a:buClr>
              <a:buSzPct val="100000"/>
            </a:pPr>
            <a:endParaRPr lang="en-US" sz="300" dirty="0">
              <a:latin typeface="Sakkal Majalla Ajman106 Medium" charset="0"/>
              <a:cs typeface="Sakkal Majalla Ajman106 Medium" charset="0"/>
            </a:endParaRPr>
          </a:p>
          <a:p>
            <a:pPr marL="0" lvl="1" algn="ctr" rtl="1">
              <a:lnSpc>
                <a:spcPct val="150000"/>
              </a:lnSpc>
              <a:buClr>
                <a:srgbClr val="FFC000"/>
              </a:buClr>
              <a:buSzPct val="100000"/>
            </a:pPr>
            <a:r>
              <a:rPr lang="en-US" sz="1250" dirty="0">
                <a:latin typeface="Sakkal Majalla Ajman106 Medium" charset="0"/>
                <a:cs typeface="Sakkal Majalla Ajman106 Medium" charset="0"/>
              </a:rPr>
              <a:t>15</a:t>
            </a:r>
          </a:p>
          <a:p>
            <a:pPr marL="0" lvl="1" algn="ctr" rtl="1">
              <a:lnSpc>
                <a:spcPct val="150000"/>
              </a:lnSpc>
              <a:buClr>
                <a:srgbClr val="FFC000"/>
              </a:buClr>
              <a:buSzPct val="100000"/>
            </a:pPr>
            <a:r>
              <a:rPr lang="en-US" sz="1250" dirty="0">
                <a:latin typeface="Sakkal Majalla Ajman106 Medium" charset="0"/>
                <a:cs typeface="Sakkal Majalla Ajman106 Medium" charset="0"/>
              </a:rPr>
              <a:t>16</a:t>
            </a:r>
            <a:endParaRPr lang="ar-AE" sz="1250" dirty="0">
              <a:latin typeface="Sakkal Majalla Ajman106 Medium" charset="0"/>
              <a:cs typeface="Sakkal Majalla Ajman106 Medium" charset="0"/>
            </a:endParaRPr>
          </a:p>
          <a:p>
            <a:pPr marL="0" lvl="1" algn="ctr" rtl="1">
              <a:lnSpc>
                <a:spcPct val="150000"/>
              </a:lnSpc>
              <a:buClr>
                <a:srgbClr val="FFC000"/>
              </a:buClr>
              <a:buSzPct val="100000"/>
            </a:pPr>
            <a:r>
              <a:rPr lang="ar-AE" sz="1250" dirty="0">
                <a:latin typeface="Sakkal Majalla Ajman106 Medium" charset="0"/>
                <a:cs typeface="Sakkal Majalla Ajman106 Medium" charset="0"/>
              </a:rPr>
              <a:t>17</a:t>
            </a:r>
            <a:endParaRPr lang="en-US" sz="1250" dirty="0">
              <a:latin typeface="Sakkal Majalla Ajman106 Medium" charset="0"/>
              <a:cs typeface="Sakkal Majalla Ajman106 Medium" charset="0"/>
            </a:endParaRPr>
          </a:p>
          <a:p>
            <a:pPr marL="0" lvl="1" algn="ctr" rtl="1">
              <a:lnSpc>
                <a:spcPct val="150000"/>
              </a:lnSpc>
              <a:buClr>
                <a:srgbClr val="FFC000"/>
              </a:buClr>
              <a:buSzPct val="100000"/>
            </a:pPr>
            <a:r>
              <a:rPr lang="en-US" sz="1250" dirty="0">
                <a:latin typeface="Sakkal Majalla Ajman106 Medium" charset="0"/>
                <a:cs typeface="Sakkal Majalla Ajman106 Medium" charset="0"/>
              </a:rPr>
              <a:t>18</a:t>
            </a:r>
            <a:endParaRPr lang="ar-AE" sz="1250" dirty="0">
              <a:latin typeface="Sakkal Majalla Ajman106 Medium" charset="0"/>
              <a:cs typeface="Sakkal Majalla Ajman106 Medium" charset="0"/>
            </a:endParaRPr>
          </a:p>
          <a:p>
            <a:pPr marL="0" lvl="1" algn="ctr" rtl="1">
              <a:lnSpc>
                <a:spcPct val="150000"/>
              </a:lnSpc>
              <a:buClr>
                <a:srgbClr val="FFC000"/>
              </a:buClr>
              <a:buSzPct val="100000"/>
            </a:pPr>
            <a:endParaRPr lang="ar-AE" sz="1250" dirty="0">
              <a:latin typeface="Sakkal Majalla Ajman106 Medium" charset="0"/>
              <a:cs typeface="Sakkal Majalla Ajman106 Medium" charset="0"/>
            </a:endParaRPr>
          </a:p>
          <a:p>
            <a:pPr marL="0" lvl="1" algn="ctr" rtl="1">
              <a:lnSpc>
                <a:spcPct val="150000"/>
              </a:lnSpc>
              <a:buClr>
                <a:srgbClr val="FFC000"/>
              </a:buClr>
              <a:buSzPct val="100000"/>
            </a:pPr>
            <a:r>
              <a:rPr lang="ar-AE" sz="1250" dirty="0">
                <a:latin typeface="Sakkal Majalla Ajman106 Medium" charset="0"/>
                <a:cs typeface="Sakkal Majalla Ajman106 Medium" charset="0"/>
              </a:rPr>
              <a:t>19</a:t>
            </a:r>
          </a:p>
          <a:p>
            <a:pPr marL="0" lvl="1" algn="ctr" rtl="1">
              <a:lnSpc>
                <a:spcPct val="150000"/>
              </a:lnSpc>
              <a:buClr>
                <a:srgbClr val="FFC000"/>
              </a:buClr>
              <a:buSzPct val="100000"/>
            </a:pPr>
            <a:r>
              <a:rPr lang="ar-AE" sz="1250" dirty="0">
                <a:latin typeface="Sakkal Majalla Ajman106 Medium" charset="0"/>
                <a:cs typeface="Sakkal Majalla Ajman106 Medium" charset="0"/>
              </a:rPr>
              <a:t>20</a:t>
            </a:r>
          </a:p>
          <a:p>
            <a:pPr marL="0" lvl="1" algn="ctr" rtl="1">
              <a:lnSpc>
                <a:spcPct val="150000"/>
              </a:lnSpc>
              <a:buClr>
                <a:srgbClr val="FFC000"/>
              </a:buClr>
              <a:buSzPct val="100000"/>
            </a:pPr>
            <a:r>
              <a:rPr lang="ar-AE" sz="1250" dirty="0">
                <a:latin typeface="Sakkal Majalla Ajman106 Medium" charset="0"/>
                <a:cs typeface="Sakkal Majalla Ajman106 Medium" charset="0"/>
              </a:rPr>
              <a:t>21</a:t>
            </a:r>
            <a:endParaRPr lang="en-US" sz="1250" dirty="0">
              <a:latin typeface="Sakkal Majalla Ajman106 Medium" charset="0"/>
              <a:cs typeface="Sakkal Majalla Ajman106 Medium" charset="0"/>
            </a:endParaRPr>
          </a:p>
          <a:p>
            <a:pPr marL="0" lvl="1" algn="ctr" rtl="1">
              <a:lnSpc>
                <a:spcPct val="150000"/>
              </a:lnSpc>
              <a:buClr>
                <a:srgbClr val="FFC000"/>
              </a:buClr>
              <a:buSzPct val="100000"/>
            </a:pPr>
            <a:r>
              <a:rPr lang="en-US" sz="1250" dirty="0">
                <a:latin typeface="Sakkal Majalla Ajman106 Medium" charset="0"/>
                <a:cs typeface="Sakkal Majalla Ajman106 Medium" charset="0"/>
              </a:rPr>
              <a:t>22</a:t>
            </a:r>
          </a:p>
          <a:p>
            <a:pPr marL="0" lvl="1" algn="ctr" rtl="1">
              <a:lnSpc>
                <a:spcPct val="150000"/>
              </a:lnSpc>
              <a:buClr>
                <a:srgbClr val="FFC000"/>
              </a:buClr>
              <a:buSzPct val="100000"/>
            </a:pPr>
            <a:endParaRPr lang="en-US" sz="1200" dirty="0">
              <a:latin typeface="Sakkal Majalla Ajman106 Medium" charset="0"/>
              <a:cs typeface="Sakkal Majalla Ajman106 Medium" charset="0"/>
            </a:endParaRPr>
          </a:p>
        </p:txBody>
      </p:sp>
      <p:sp>
        <p:nvSpPr>
          <p:cNvPr id="30" name="TextBox 29"/>
          <p:cNvSpPr txBox="1"/>
          <p:nvPr/>
        </p:nvSpPr>
        <p:spPr>
          <a:xfrm>
            <a:off x="8778261" y="2808459"/>
            <a:ext cx="1008935" cy="120032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7200" b="1" dirty="0">
                <a:solidFill>
                  <a:srgbClr val="8D7249"/>
                </a:solidFill>
                <a:latin typeface="AtrissiGhad Bold" charset="0"/>
                <a:cs typeface="AtrissiGhad Bold" charset="0"/>
              </a:rPr>
              <a:t>1</a:t>
            </a:r>
            <a:endParaRPr lang="en-US" sz="7200" b="1" dirty="0">
              <a:solidFill>
                <a:srgbClr val="8D7249"/>
              </a:solidFill>
              <a:latin typeface="AtrissiGhad Bold" charset="0"/>
              <a:cs typeface="AtrissiGhad Bold" charset="0"/>
            </a:endParaRPr>
          </a:p>
        </p:txBody>
      </p:sp>
      <p:sp>
        <p:nvSpPr>
          <p:cNvPr id="37" name="TextBox 36"/>
          <p:cNvSpPr txBox="1"/>
          <p:nvPr/>
        </p:nvSpPr>
        <p:spPr>
          <a:xfrm>
            <a:off x="8778262" y="4240312"/>
            <a:ext cx="1008935" cy="120032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7200" b="1" dirty="0">
                <a:solidFill>
                  <a:schemeClr val="accent6">
                    <a:lumMod val="75000"/>
                  </a:schemeClr>
                </a:solidFill>
                <a:latin typeface="AtrissiGhad Bold" charset="0"/>
                <a:cs typeface="AtrissiGhad Bold" charset="0"/>
              </a:rPr>
              <a:t>2</a:t>
            </a:r>
            <a:endParaRPr lang="en-US" sz="7200" b="1" dirty="0">
              <a:solidFill>
                <a:schemeClr val="accent6">
                  <a:lumMod val="75000"/>
                </a:schemeClr>
              </a:solidFill>
              <a:latin typeface="AtrissiGhad Bold" charset="0"/>
              <a:cs typeface="AtrissiGhad Bold" charset="0"/>
            </a:endParaRPr>
          </a:p>
        </p:txBody>
      </p:sp>
      <p:sp>
        <p:nvSpPr>
          <p:cNvPr id="40" name="TextBox 39"/>
          <p:cNvSpPr txBox="1"/>
          <p:nvPr/>
        </p:nvSpPr>
        <p:spPr>
          <a:xfrm>
            <a:off x="3645859" y="1385591"/>
            <a:ext cx="1008935" cy="120032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7200" b="1" dirty="0">
                <a:solidFill>
                  <a:schemeClr val="accent6">
                    <a:lumMod val="60000"/>
                    <a:lumOff val="40000"/>
                  </a:schemeClr>
                </a:solidFill>
                <a:latin typeface="AtrissiGhad Bold" charset="0"/>
                <a:cs typeface="AtrissiGhad Bold" charset="0"/>
              </a:rPr>
              <a:t>3</a:t>
            </a:r>
            <a:endParaRPr lang="en-US" sz="7200" b="1" dirty="0">
              <a:solidFill>
                <a:schemeClr val="accent6">
                  <a:lumMod val="60000"/>
                  <a:lumOff val="40000"/>
                </a:schemeClr>
              </a:solidFill>
              <a:latin typeface="AtrissiGhad Bold" charset="0"/>
              <a:cs typeface="AtrissiGhad Bold" charset="0"/>
            </a:endParaRPr>
          </a:p>
        </p:txBody>
      </p:sp>
      <p:sp>
        <p:nvSpPr>
          <p:cNvPr id="41" name="TextBox 40"/>
          <p:cNvSpPr txBox="1"/>
          <p:nvPr/>
        </p:nvSpPr>
        <p:spPr>
          <a:xfrm>
            <a:off x="3642502" y="2929761"/>
            <a:ext cx="1008935" cy="120032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7200" b="1" dirty="0">
                <a:solidFill>
                  <a:schemeClr val="accent6"/>
                </a:solidFill>
                <a:latin typeface="AtrissiGhad Bold" charset="0"/>
                <a:cs typeface="AtrissiGhad Bold" charset="0"/>
              </a:rPr>
              <a:t>4</a:t>
            </a:r>
            <a:endParaRPr lang="en-US" sz="7200" b="1" dirty="0">
              <a:solidFill>
                <a:schemeClr val="accent6"/>
              </a:solidFill>
              <a:latin typeface="AtrissiGhad Bold" charset="0"/>
              <a:cs typeface="AtrissiGhad Bold" charset="0"/>
            </a:endParaRPr>
          </a:p>
        </p:txBody>
      </p:sp>
      <p:sp>
        <p:nvSpPr>
          <p:cNvPr id="42" name="Rectangle 41"/>
          <p:cNvSpPr/>
          <p:nvPr/>
        </p:nvSpPr>
        <p:spPr bwMode="auto">
          <a:xfrm>
            <a:off x="8491086" y="1167160"/>
            <a:ext cx="273133" cy="1371600"/>
          </a:xfrm>
          <a:prstGeom prst="rect">
            <a:avLst/>
          </a:prstGeom>
          <a:solidFill>
            <a:schemeClr val="accent2">
              <a:lumMod val="75000"/>
            </a:schemeClr>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46800" rIns="90000" bIns="46800" numCol="1" rtlCol="0" anchor="ctr" anchorCtr="0" compatLnSpc="1">
            <a:prstTxWarp prst="textNoShape">
              <a:avLst/>
            </a:prstTxWarp>
          </a:bodyPr>
          <a:lstStyle/>
          <a:p>
            <a:pPr marL="0" marR="0" lvl="0" indent="0" algn="r" defTabSz="914400" rtl="1" eaLnBrk="0" fontAlgn="auto" latinLnBrk="0" hangingPunct="0">
              <a:lnSpc>
                <a:spcPct val="100000"/>
              </a:lnSpc>
              <a:spcBef>
                <a:spcPts val="0"/>
              </a:spcBef>
              <a:spcAft>
                <a:spcPts val="0"/>
              </a:spcAft>
              <a:buClrTx/>
              <a:buSzTx/>
              <a:buFontTx/>
              <a:buNone/>
              <a:tabLst/>
              <a:defRPr/>
            </a:pPr>
            <a:endParaRPr kumimoji="0" lang="en-US" sz="1600" b="1" u="none" strike="noStrike" kern="0" cap="none" spc="0" normalizeH="0" baseline="0" noProof="0" dirty="0">
              <a:ln>
                <a:noFill/>
              </a:ln>
              <a:solidFill>
                <a:schemeClr val="bg1"/>
              </a:solidFill>
              <a:effectLst/>
              <a:uLnTx/>
              <a:uFillTx/>
              <a:latin typeface="AtrissiGhad Bold" charset="0"/>
              <a:cs typeface="+mn-cs"/>
            </a:endParaRPr>
          </a:p>
        </p:txBody>
      </p:sp>
      <p:sp>
        <p:nvSpPr>
          <p:cNvPr id="43" name="Rectangle 12"/>
          <p:cNvSpPr>
            <a:spLocks noChangeArrowheads="1"/>
          </p:cNvSpPr>
          <p:nvPr/>
        </p:nvSpPr>
        <p:spPr bwMode="blackWhite">
          <a:xfrm>
            <a:off x="1088135" y="1017808"/>
            <a:ext cx="2388833" cy="4687431"/>
          </a:xfrm>
          <a:prstGeom prst="rect">
            <a:avLst/>
          </a:prstGeom>
          <a:noFill/>
          <a:ln w="19050" algn="ctr">
            <a:noFill/>
            <a:prstDash val="dash"/>
            <a:miter lim="800000"/>
            <a:headEnd/>
            <a:tailEnd/>
          </a:ln>
        </p:spPr>
        <p:txBody>
          <a:bodyPr lIns="45715" tIns="45715" rIns="45715" bIns="45715"/>
          <a:lstStyle/>
          <a:p>
            <a:pPr marL="511175" indent="-279400" algn="r" defTabSz="917459" rtl="1">
              <a:lnSpc>
                <a:spcPct val="150000"/>
              </a:lnSpc>
              <a:buClr>
                <a:schemeClr val="tx1">
                  <a:lumMod val="75000"/>
                  <a:lumOff val="25000"/>
                </a:schemeClr>
              </a:buClr>
              <a:buSzPct val="95000"/>
            </a:pPr>
            <a:endParaRPr lang="ar-AE" sz="1600" dirty="0">
              <a:latin typeface="Sakkal Majalla Ajman106 Medium" charset="0"/>
              <a:cs typeface="Sakkal Majalla Ajman106 Medium" charset="0"/>
            </a:endParaRPr>
          </a:p>
          <a:p>
            <a:pPr marL="511175" indent="-279400" algn="r" defTabSz="917459" rtl="1">
              <a:lnSpc>
                <a:spcPct val="150000"/>
              </a:lnSpc>
              <a:buClr>
                <a:schemeClr val="tx1">
                  <a:lumMod val="75000"/>
                  <a:lumOff val="25000"/>
                </a:schemeClr>
              </a:buClr>
              <a:buSzPct val="95000"/>
            </a:pPr>
            <a:r>
              <a:rPr lang="ar-QA" sz="1600" dirty="0">
                <a:latin typeface="Sakkal Majalla Ajman106 Medium" charset="0"/>
                <a:cs typeface="Sakkal Majalla Ajman106 Medium" charset="0"/>
              </a:rPr>
              <a:t>تحليل</a:t>
            </a:r>
            <a:r>
              <a:rPr lang="ar-AE" sz="1600" dirty="0">
                <a:latin typeface="Sakkal Majalla Ajman106 Medium" charset="0"/>
                <a:cs typeface="Sakkal Majalla Ajman106 Medium" charset="0"/>
              </a:rPr>
              <a:t> </a:t>
            </a:r>
            <a:r>
              <a:rPr lang="ar-QA" sz="1600" dirty="0">
                <a:latin typeface="Sakkal Majalla Ajman106 Medium" charset="0"/>
                <a:cs typeface="Sakkal Majalla Ajman106 Medium" charset="0"/>
              </a:rPr>
              <a:t>الأداء</a:t>
            </a:r>
          </a:p>
          <a:p>
            <a:pPr marL="736600" lvl="1" indent="-163513" algn="r" defTabSz="917459" rtl="1">
              <a:lnSpc>
                <a:spcPct val="150000"/>
              </a:lnSpc>
              <a:buClr>
                <a:srgbClr val="FFC000"/>
              </a:buClr>
              <a:buSzPct val="95000"/>
              <a:buFont typeface="Wingdings" panose="05000000000000000000" pitchFamily="2" charset="2"/>
              <a:buChar char="§"/>
            </a:pPr>
            <a:r>
              <a:rPr lang="ar-AE" sz="1200" dirty="0">
                <a:latin typeface="Sakkal Majalla Ajman106 Medium" charset="0"/>
                <a:cs typeface="Sakkal Majalla Ajman106 Medium" charset="0"/>
              </a:rPr>
              <a:t>المنهجية</a:t>
            </a:r>
          </a:p>
          <a:p>
            <a:pPr marL="736600" lvl="1" indent="-163513" algn="r" defTabSz="917459" rtl="1">
              <a:lnSpc>
                <a:spcPct val="150000"/>
              </a:lnSpc>
              <a:buClr>
                <a:srgbClr val="FFC000"/>
              </a:buClr>
              <a:buSzPct val="95000"/>
              <a:buFont typeface="Wingdings" panose="05000000000000000000" pitchFamily="2" charset="2"/>
              <a:buChar char="§"/>
            </a:pPr>
            <a:r>
              <a:rPr lang="ar-QA" sz="1200" dirty="0">
                <a:latin typeface="Sakkal Majalla Ajman106 Medium" charset="0"/>
                <a:cs typeface="Sakkal Majalla Ajman106 Medium" charset="0"/>
              </a:rPr>
              <a:t>التقييم	</a:t>
            </a:r>
          </a:p>
          <a:p>
            <a:pPr marL="736600" lvl="1" indent="-163513" algn="r" defTabSz="917459" rtl="1">
              <a:lnSpc>
                <a:spcPct val="150000"/>
              </a:lnSpc>
              <a:buClr>
                <a:srgbClr val="FFC000"/>
              </a:buClr>
              <a:buSzPct val="95000"/>
              <a:buFont typeface="Wingdings" panose="05000000000000000000" pitchFamily="2" charset="2"/>
              <a:buChar char="§"/>
            </a:pPr>
            <a:r>
              <a:rPr lang="ar-QA" sz="1200" dirty="0">
                <a:latin typeface="Sakkal Majalla Ajman106 Medium" charset="0"/>
                <a:cs typeface="Sakkal Majalla Ajman106 Medium" charset="0"/>
              </a:rPr>
              <a:t>ملاحظات وتوصيات التقييم</a:t>
            </a:r>
            <a:endParaRPr lang="ar-AE" sz="1200" dirty="0">
              <a:latin typeface="Sakkal Majalla Ajman106 Medium" charset="0"/>
              <a:cs typeface="Sakkal Majalla Ajman106 Medium" charset="0"/>
            </a:endParaRPr>
          </a:p>
          <a:p>
            <a:pPr marL="736600" lvl="1" indent="-163513" algn="r" defTabSz="917459" rtl="1">
              <a:lnSpc>
                <a:spcPct val="150000"/>
              </a:lnSpc>
              <a:buClr>
                <a:srgbClr val="FFC000"/>
              </a:buClr>
              <a:buSzPct val="95000"/>
              <a:buFont typeface="Wingdings" panose="05000000000000000000" pitchFamily="2" charset="2"/>
              <a:buChar char="§"/>
            </a:pPr>
            <a:endParaRPr lang="ar-AE" sz="1200" dirty="0">
              <a:latin typeface="Sakkal Majalla Ajman106 Medium" charset="0"/>
              <a:cs typeface="Sakkal Majalla Ajman106 Medium" charset="0"/>
            </a:endParaRPr>
          </a:p>
          <a:p>
            <a:pPr marL="511175" indent="-279400" algn="r" defTabSz="917459" rtl="1">
              <a:lnSpc>
                <a:spcPct val="150000"/>
              </a:lnSpc>
              <a:buClr>
                <a:schemeClr val="tx1">
                  <a:lumMod val="75000"/>
                  <a:lumOff val="25000"/>
                </a:schemeClr>
              </a:buClr>
              <a:buSzPct val="95000"/>
            </a:pPr>
            <a:r>
              <a:rPr lang="ar-QA" sz="1600" dirty="0">
                <a:latin typeface="Sakkal Majalla Ajman106 Medium" charset="0"/>
                <a:cs typeface="Sakkal Majalla Ajman106 Medium" charset="0"/>
              </a:rPr>
              <a:t>القدرات</a:t>
            </a:r>
            <a:endParaRPr lang="en-US" sz="1600" dirty="0">
              <a:latin typeface="Sakkal Majalla Ajman106 Medium" charset="0"/>
              <a:cs typeface="Sakkal Majalla Ajman106 Medium" charset="0"/>
            </a:endParaRPr>
          </a:p>
          <a:p>
            <a:pPr marL="736600" lvl="1" indent="-163513" algn="r" defTabSz="917459" rtl="1">
              <a:lnSpc>
                <a:spcPct val="150000"/>
              </a:lnSpc>
              <a:buClr>
                <a:srgbClr val="FFC000"/>
              </a:buClr>
              <a:buSzPct val="95000"/>
              <a:buFont typeface="Wingdings" panose="05000000000000000000" pitchFamily="2" charset="2"/>
              <a:buChar char="§"/>
            </a:pPr>
            <a:r>
              <a:rPr lang="ar-AE" sz="1200" dirty="0">
                <a:latin typeface="Sakkal Majalla Ajman106 Medium" charset="0"/>
                <a:cs typeface="Sakkal Majalla Ajman106 Medium" charset="0"/>
              </a:rPr>
              <a:t>المنهجية</a:t>
            </a:r>
          </a:p>
          <a:p>
            <a:pPr marL="736600" lvl="1" indent="-163513" algn="r" defTabSz="917459" rtl="1">
              <a:lnSpc>
                <a:spcPct val="150000"/>
              </a:lnSpc>
              <a:buClr>
                <a:srgbClr val="FFC000"/>
              </a:buClr>
              <a:buSzPct val="95000"/>
              <a:buFont typeface="Wingdings" panose="05000000000000000000" pitchFamily="2" charset="2"/>
              <a:buChar char="§"/>
            </a:pPr>
            <a:r>
              <a:rPr lang="ar-QA" sz="1200" dirty="0">
                <a:latin typeface="Sakkal Majalla Ajman106 Medium" charset="0"/>
                <a:cs typeface="Sakkal Majalla Ajman106 Medium" charset="0"/>
              </a:rPr>
              <a:t>التقييم	</a:t>
            </a:r>
          </a:p>
          <a:p>
            <a:pPr marL="736600" lvl="1" indent="-163513" algn="r" defTabSz="917459" rtl="1">
              <a:lnSpc>
                <a:spcPct val="150000"/>
              </a:lnSpc>
              <a:buClr>
                <a:srgbClr val="FFC000"/>
              </a:buClr>
              <a:buSzPct val="95000"/>
              <a:buFont typeface="Wingdings" panose="05000000000000000000" pitchFamily="2" charset="2"/>
              <a:buChar char="§"/>
            </a:pPr>
            <a:r>
              <a:rPr lang="ar-QA" sz="1200" dirty="0">
                <a:latin typeface="Sakkal Majalla Ajman106 Medium" charset="0"/>
                <a:cs typeface="Sakkal Majalla Ajman106 Medium" charset="0"/>
              </a:rPr>
              <a:t>ملاحظات وتوصيات التقييم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345" y="4535818"/>
            <a:ext cx="4319005" cy="1793979"/>
          </a:xfrm>
          <a:prstGeom prst="rect">
            <a:avLst/>
          </a:prstGeom>
          <a:effectLst>
            <a:outerShdw blurRad="50800" dist="38100" dir="2700000" algn="tl" rotWithShape="0">
              <a:prstClr val="black">
                <a:alpha val="40000"/>
              </a:prstClr>
            </a:outerShdw>
          </a:effec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المنهجية: القدرات</a:t>
            </a:r>
          </a:p>
        </p:txBody>
      </p:sp>
      <p:sp>
        <p:nvSpPr>
          <p:cNvPr id="25" name="Rectangle 4"/>
          <p:cNvSpPr>
            <a:spLocks noChangeArrowheads="1"/>
          </p:cNvSpPr>
          <p:nvPr/>
        </p:nvSpPr>
        <p:spPr bwMode="auto">
          <a:xfrm>
            <a:off x="6563580" y="1600179"/>
            <a:ext cx="2061577" cy="1071603"/>
          </a:xfrm>
          <a:prstGeom prst="rect">
            <a:avLst/>
          </a:prstGeom>
          <a:noFill/>
          <a:ln w="12700">
            <a:noFill/>
            <a:miter lim="800000"/>
            <a:headEnd/>
            <a:tailEnd/>
          </a:ln>
        </p:spPr>
        <p:txBody>
          <a:bodyPr lIns="45720" rIns="45720" anchor="ctr"/>
          <a:lstStyle/>
          <a:p>
            <a:pPr algn="r" rtl="1" eaLnBrk="0" hangingPunct="0">
              <a:lnSpc>
                <a:spcPct val="90000"/>
              </a:lnSpc>
            </a:pPr>
            <a:r>
              <a:rPr lang="ar-AE" sz="1050" dirty="0"/>
              <a:t>4.1 القيادة والتواصل: يشمل قياس مدى وقوة الدعم الذي توليه الإدارة العليا لعملية إدارة الأداء</a:t>
            </a:r>
          </a:p>
        </p:txBody>
      </p:sp>
      <p:sp>
        <p:nvSpPr>
          <p:cNvPr id="28" name="AutoShape 14"/>
          <p:cNvSpPr>
            <a:spLocks noChangeArrowheads="1"/>
          </p:cNvSpPr>
          <p:nvPr/>
        </p:nvSpPr>
        <p:spPr bwMode="auto">
          <a:xfrm rot="1979701">
            <a:off x="5764519" y="2022197"/>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33" name="AutoShape 14"/>
          <p:cNvSpPr>
            <a:spLocks noChangeArrowheads="1"/>
          </p:cNvSpPr>
          <p:nvPr/>
        </p:nvSpPr>
        <p:spPr bwMode="auto">
          <a:xfrm rot="6725060">
            <a:off x="6564956" y="4014568"/>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36" name="AutoShape 14"/>
          <p:cNvSpPr>
            <a:spLocks noChangeArrowheads="1"/>
          </p:cNvSpPr>
          <p:nvPr/>
        </p:nvSpPr>
        <p:spPr bwMode="auto">
          <a:xfrm rot="14951986">
            <a:off x="2909076" y="4013208"/>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37" name="AutoShape 14"/>
          <p:cNvSpPr>
            <a:spLocks noChangeArrowheads="1"/>
          </p:cNvSpPr>
          <p:nvPr/>
        </p:nvSpPr>
        <p:spPr bwMode="auto">
          <a:xfrm rot="10800000">
            <a:off x="4820478" y="5195435"/>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39" name="AutoShape 14"/>
          <p:cNvSpPr>
            <a:spLocks noChangeArrowheads="1"/>
          </p:cNvSpPr>
          <p:nvPr/>
        </p:nvSpPr>
        <p:spPr bwMode="auto">
          <a:xfrm rot="19631962">
            <a:off x="3629323" y="2010610"/>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57" name="Text Box 220"/>
          <p:cNvSpPr txBox="1">
            <a:spLocks noChangeArrowheads="1"/>
          </p:cNvSpPr>
          <p:nvPr/>
        </p:nvSpPr>
        <p:spPr bwMode="auto">
          <a:xfrm flipH="1">
            <a:off x="155447" y="949989"/>
            <a:ext cx="878315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QA" altLang="en-US" sz="1050" b="0" dirty="0">
                <a:latin typeface="+mn-lt"/>
                <a:cs typeface="+mn-cs"/>
              </a:rPr>
              <a:t>تُعد القدرات وثقافة الأداء عاملا رئيسيا في دعم استدامة نظام إدارة وقياس الأداء على المدى البعيد، وتساعد القدرات وثقافة الأداء الجهة الحكومية في تحقيق أعلى استفادة ممكنة من مساهمة كل العاملين بها في تحقيق أهداف الجهة الحكومية. يوضح الشكل التالي المحاور الفرعية </a:t>
            </a:r>
            <a:r>
              <a:rPr lang="ar-AE" altLang="en-US" sz="1050" b="0" dirty="0">
                <a:latin typeface="+mn-lt"/>
                <a:cs typeface="+mn-cs"/>
              </a:rPr>
              <a:t>الخمسة </a:t>
            </a:r>
            <a:r>
              <a:rPr lang="ar-QA" altLang="en-US" sz="1050" b="0" dirty="0">
                <a:latin typeface="+mn-lt"/>
                <a:cs typeface="+mn-cs"/>
              </a:rPr>
              <a:t>التي يتضمنها مجال القدرات:</a:t>
            </a:r>
            <a:endParaRPr lang="en-US" altLang="en-US" sz="1050" b="0" dirty="0">
              <a:latin typeface="+mn-lt"/>
              <a:cs typeface="+mn-cs"/>
            </a:endParaRPr>
          </a:p>
        </p:txBody>
      </p:sp>
      <p:sp>
        <p:nvSpPr>
          <p:cNvPr id="58" name="Rectangle 4"/>
          <p:cNvSpPr>
            <a:spLocks noChangeArrowheads="1"/>
          </p:cNvSpPr>
          <p:nvPr/>
        </p:nvSpPr>
        <p:spPr bwMode="auto">
          <a:xfrm>
            <a:off x="7069183" y="3902396"/>
            <a:ext cx="1836332" cy="1071603"/>
          </a:xfrm>
          <a:prstGeom prst="rect">
            <a:avLst/>
          </a:prstGeom>
          <a:noFill/>
          <a:ln w="12700">
            <a:noFill/>
            <a:miter lim="800000"/>
            <a:headEnd/>
            <a:tailEnd/>
          </a:ln>
        </p:spPr>
        <p:txBody>
          <a:bodyPr lIns="45720" rIns="45720" anchor="ctr"/>
          <a:lstStyle/>
          <a:p>
            <a:pPr algn="r" rtl="1"/>
            <a:r>
              <a:rPr lang="ar-AE" sz="1050" dirty="0">
                <a:latin typeface="FrutigerLTArabic-55Roman"/>
              </a:rPr>
              <a:t>4.2 الابتكار: يشمل قياس مدى نجاح </a:t>
            </a:r>
            <a:r>
              <a:rPr lang="ar-QA" altLang="en-US" sz="1050" dirty="0"/>
              <a:t>الجه</a:t>
            </a:r>
            <a:r>
              <a:rPr lang="ar-AE" altLang="en-US" sz="1050" dirty="0"/>
              <a:t>ة</a:t>
            </a:r>
            <a:r>
              <a:rPr lang="ar-QA" altLang="en-US" sz="1050" dirty="0"/>
              <a:t> الحكومية</a:t>
            </a:r>
            <a:r>
              <a:rPr lang="ar-AE" altLang="en-US" sz="1050" dirty="0"/>
              <a:t> </a:t>
            </a:r>
            <a:r>
              <a:rPr lang="ar-AE" sz="1050" dirty="0">
                <a:latin typeface="FrutigerLTArabic-55Roman"/>
              </a:rPr>
              <a:t>في ترسيخ ثقافة الإبداع والابتكار من أجل التحسين</a:t>
            </a:r>
          </a:p>
        </p:txBody>
      </p:sp>
      <p:sp>
        <p:nvSpPr>
          <p:cNvPr id="59" name="Rectangle 4"/>
          <p:cNvSpPr>
            <a:spLocks noChangeArrowheads="1"/>
          </p:cNvSpPr>
          <p:nvPr/>
        </p:nvSpPr>
        <p:spPr bwMode="auto">
          <a:xfrm>
            <a:off x="1236250" y="1502638"/>
            <a:ext cx="2198650" cy="1285450"/>
          </a:xfrm>
          <a:prstGeom prst="rect">
            <a:avLst/>
          </a:prstGeom>
          <a:noFill/>
          <a:ln w="12700">
            <a:noFill/>
            <a:miter lim="800000"/>
            <a:headEnd/>
            <a:tailEnd/>
          </a:ln>
        </p:spPr>
        <p:txBody>
          <a:bodyPr lIns="45720" rIns="45720" anchor="ctr"/>
          <a:lstStyle/>
          <a:p>
            <a:pPr algn="r" rtl="1" eaLnBrk="0" hangingPunct="0">
              <a:lnSpc>
                <a:spcPct val="90000"/>
              </a:lnSpc>
            </a:pPr>
            <a:r>
              <a:rPr lang="ar-AE" sz="1050" dirty="0"/>
              <a:t>4.5 إدارة التغيير: يشمل قياس مدى نجاح </a:t>
            </a:r>
            <a:r>
              <a:rPr lang="ar-QA" altLang="en-US" sz="1050" dirty="0"/>
              <a:t>الجه</a:t>
            </a:r>
            <a:r>
              <a:rPr lang="ar-AE" altLang="en-US" sz="1050" dirty="0"/>
              <a:t>ة</a:t>
            </a:r>
            <a:r>
              <a:rPr lang="ar-QA" altLang="en-US" sz="1050" dirty="0"/>
              <a:t> الحكومية</a:t>
            </a:r>
            <a:r>
              <a:rPr lang="ar-AE" altLang="en-US" sz="1050" dirty="0"/>
              <a:t> </a:t>
            </a:r>
            <a:r>
              <a:rPr lang="ar-AE" sz="1050" dirty="0"/>
              <a:t>في التنبؤ بأنماط مقاومة نظم إدارة الأداء واتخاذ الإجراءات المناسبة حيالها والرصد المستمر لأي مظاهر مقاومة التغيير</a:t>
            </a:r>
          </a:p>
        </p:txBody>
      </p:sp>
      <p:sp>
        <p:nvSpPr>
          <p:cNvPr id="60" name="Rectangle 4"/>
          <p:cNvSpPr>
            <a:spLocks noChangeArrowheads="1"/>
          </p:cNvSpPr>
          <p:nvPr/>
        </p:nvSpPr>
        <p:spPr bwMode="auto">
          <a:xfrm>
            <a:off x="3572770" y="5468043"/>
            <a:ext cx="2759269" cy="1071603"/>
          </a:xfrm>
          <a:prstGeom prst="rect">
            <a:avLst/>
          </a:prstGeom>
          <a:noFill/>
          <a:ln w="12700">
            <a:noFill/>
            <a:miter lim="800000"/>
            <a:headEnd/>
            <a:tailEnd/>
          </a:ln>
        </p:spPr>
        <p:txBody>
          <a:bodyPr lIns="45720" rIns="45720" anchor="ctr"/>
          <a:lstStyle/>
          <a:p>
            <a:pPr algn="r" rtl="1"/>
            <a:r>
              <a:rPr lang="ar-AE" sz="1050" dirty="0">
                <a:latin typeface="FrutigerLTArabic-55Roman"/>
              </a:rPr>
              <a:t>4.3 التدريب والتعلم: يشمل قياس مدى نجاح </a:t>
            </a:r>
            <a:r>
              <a:rPr lang="ar-QA" altLang="en-US" sz="1050" dirty="0"/>
              <a:t>الجه</a:t>
            </a:r>
            <a:r>
              <a:rPr lang="ar-AE" altLang="en-US" sz="1050" dirty="0"/>
              <a:t>ة</a:t>
            </a:r>
            <a:r>
              <a:rPr lang="ar-QA" altLang="en-US" sz="1050" dirty="0"/>
              <a:t> الحكومية</a:t>
            </a:r>
            <a:r>
              <a:rPr lang="ar-AE" altLang="en-US" sz="1050" dirty="0"/>
              <a:t> </a:t>
            </a:r>
            <a:r>
              <a:rPr lang="ar-AE" sz="1050" dirty="0">
                <a:latin typeface="FrutigerLTArabic-55Roman"/>
              </a:rPr>
              <a:t>في التطوير المستمر لرأس مالها البشري من خلال إتاحة فرص للتدريب وتبادل الخبرات والتجارب خاصة في المجالات التي تدعم التوجهات الاستراتيجية </a:t>
            </a:r>
            <a:r>
              <a:rPr lang="ar-AE" altLang="en-US" sz="1050" dirty="0"/>
              <a:t>ل</a:t>
            </a:r>
            <a:r>
              <a:rPr lang="ar-QA" altLang="en-US" sz="1050" dirty="0"/>
              <a:t>لجه</a:t>
            </a:r>
            <a:r>
              <a:rPr lang="ar-AE" altLang="en-US" sz="1050" dirty="0"/>
              <a:t>ة</a:t>
            </a:r>
            <a:r>
              <a:rPr lang="ar-QA" altLang="en-US" sz="1050" dirty="0"/>
              <a:t> الحكومية</a:t>
            </a:r>
            <a:r>
              <a:rPr lang="ar-AE" altLang="en-US" sz="1050" dirty="0"/>
              <a:t> </a:t>
            </a:r>
            <a:endParaRPr lang="ar-AE" sz="1050" dirty="0">
              <a:latin typeface="FrutigerLTArabic-55Roman"/>
            </a:endParaRPr>
          </a:p>
          <a:p>
            <a:pPr algn="r" rtl="1"/>
            <a:endParaRPr lang="ar-AE" sz="1050" dirty="0">
              <a:latin typeface="FrutigerLTArabic-55Roman"/>
            </a:endParaRPr>
          </a:p>
        </p:txBody>
      </p:sp>
      <p:sp>
        <p:nvSpPr>
          <p:cNvPr id="61" name="Rectangle 4"/>
          <p:cNvSpPr>
            <a:spLocks noChangeArrowheads="1"/>
          </p:cNvSpPr>
          <p:nvPr/>
        </p:nvSpPr>
        <p:spPr bwMode="auto">
          <a:xfrm>
            <a:off x="685800" y="3875945"/>
            <a:ext cx="2120668" cy="1071603"/>
          </a:xfrm>
          <a:prstGeom prst="rect">
            <a:avLst/>
          </a:prstGeom>
          <a:noFill/>
          <a:ln w="12700">
            <a:noFill/>
            <a:miter lim="800000"/>
            <a:headEnd/>
            <a:tailEnd/>
          </a:ln>
        </p:spPr>
        <p:txBody>
          <a:bodyPr lIns="45720" rIns="45720" anchor="ctr"/>
          <a:lstStyle/>
          <a:p>
            <a:pPr algn="r" rtl="1" eaLnBrk="0" hangingPunct="0">
              <a:lnSpc>
                <a:spcPct val="90000"/>
              </a:lnSpc>
            </a:pPr>
            <a:r>
              <a:rPr lang="ar-AE" sz="1050" dirty="0"/>
              <a:t>4.4 ربط المكافآت بالأداء: يشمل قياس مدى نجاح </a:t>
            </a:r>
            <a:r>
              <a:rPr lang="ar-QA" altLang="en-US" sz="1050" dirty="0"/>
              <a:t>الجه</a:t>
            </a:r>
            <a:r>
              <a:rPr lang="ar-AE" altLang="en-US" sz="1050" dirty="0"/>
              <a:t>ة</a:t>
            </a:r>
            <a:r>
              <a:rPr lang="ar-QA" altLang="en-US" sz="1050" dirty="0"/>
              <a:t> الحكومية</a:t>
            </a:r>
            <a:r>
              <a:rPr lang="ar-AE" altLang="en-US" sz="1050" dirty="0"/>
              <a:t> </a:t>
            </a:r>
            <a:r>
              <a:rPr lang="ar-AE" sz="1050" dirty="0"/>
              <a:t>في تأسيس نظام فعال للمكافآت يضمن تقديم مكافآت مالية وغير مالية تستند على مؤشرات الأداء لكل عامل وفرق الإدارات </a:t>
            </a:r>
            <a:r>
              <a:rPr lang="ar-QA" altLang="en-US" sz="1050" dirty="0"/>
              <a:t>الجه</a:t>
            </a:r>
            <a:r>
              <a:rPr lang="ar-AE" altLang="en-US" sz="1050" dirty="0"/>
              <a:t>ة</a:t>
            </a:r>
            <a:r>
              <a:rPr lang="ar-QA" altLang="en-US" sz="1050" dirty="0"/>
              <a:t> الحكومية</a:t>
            </a:r>
            <a:r>
              <a:rPr lang="ar-AE" altLang="en-US" sz="1050" dirty="0"/>
              <a:t> </a:t>
            </a:r>
            <a:r>
              <a:rPr lang="ar-AE" sz="1050" dirty="0"/>
              <a:t>ككل</a:t>
            </a:r>
          </a:p>
        </p:txBody>
      </p:sp>
      <p:grpSp>
        <p:nvGrpSpPr>
          <p:cNvPr id="29" name="Group 28"/>
          <p:cNvGrpSpPr/>
          <p:nvPr/>
        </p:nvGrpSpPr>
        <p:grpSpPr>
          <a:xfrm>
            <a:off x="2979072" y="1734783"/>
            <a:ext cx="3931920" cy="3383280"/>
            <a:chOff x="627866" y="1299902"/>
            <a:chExt cx="3962400" cy="3352800"/>
          </a:xfrm>
        </p:grpSpPr>
        <p:sp>
          <p:nvSpPr>
            <p:cNvPr id="30"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31" name="AutoShape 4"/>
            <p:cNvSpPr>
              <a:spLocks noChangeArrowheads="1"/>
            </p:cNvSpPr>
            <p:nvPr/>
          </p:nvSpPr>
          <p:spPr bwMode="auto">
            <a:xfrm>
              <a:off x="1885166" y="2525761"/>
              <a:ext cx="1447800" cy="1066800"/>
            </a:xfrm>
            <a:prstGeom prst="pentagon">
              <a:avLst/>
            </a:prstGeom>
            <a:solidFill>
              <a:schemeClr val="accent6"/>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القدرات</a:t>
              </a:r>
              <a:endParaRPr lang="en-US" sz="1600" b="1" dirty="0">
                <a:solidFill>
                  <a:schemeClr val="bg1"/>
                </a:solidFill>
              </a:endParaRPr>
            </a:p>
          </p:txBody>
        </p:sp>
        <p:cxnSp>
          <p:nvCxnSpPr>
            <p:cNvPr id="32" name="AutoShape 15"/>
            <p:cNvCxnSpPr>
              <a:cxnSpLocks noChangeShapeType="1"/>
              <a:stCxn id="30" idx="1"/>
              <a:endCxn id="31"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34" name="AutoShape 16"/>
            <p:cNvCxnSpPr>
              <a:cxnSpLocks noChangeShapeType="1"/>
              <a:stCxn id="30" idx="0"/>
              <a:endCxn id="31"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35" name="AutoShape 17"/>
            <p:cNvCxnSpPr>
              <a:cxnSpLocks noChangeShapeType="1"/>
              <a:stCxn id="30" idx="5"/>
              <a:endCxn id="31"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38" name="AutoShape 18"/>
            <p:cNvCxnSpPr>
              <a:cxnSpLocks noChangeShapeType="1"/>
              <a:stCxn id="30" idx="4"/>
              <a:endCxn id="31"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40" name="AutoShape 19"/>
            <p:cNvCxnSpPr>
              <a:cxnSpLocks noChangeShapeType="1"/>
              <a:stCxn id="30" idx="2"/>
              <a:endCxn id="31"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54" name="TextBox 53"/>
            <p:cNvSpPr txBox="1"/>
            <p:nvPr/>
          </p:nvSpPr>
          <p:spPr>
            <a:xfrm>
              <a:off x="2503593" y="1961933"/>
              <a:ext cx="1335169" cy="579507"/>
            </a:xfrm>
            <a:prstGeom prst="rect">
              <a:avLst/>
            </a:prstGeom>
            <a:noFill/>
          </p:spPr>
          <p:txBody>
            <a:bodyPr wrap="square" rtlCol="0">
              <a:spAutoFit/>
            </a:bodyPr>
            <a:lstStyle/>
            <a:p>
              <a:pPr algn="ctr" rtl="1"/>
              <a:r>
                <a:rPr lang="ar-AE" sz="1600" dirty="0"/>
                <a:t>4.1. </a:t>
              </a:r>
              <a:r>
                <a:rPr lang="ar-AE" sz="1600" dirty="0">
                  <a:latin typeface="FrutigerLTArabic-55Roman"/>
                </a:rPr>
                <a:t>القيادة والتواصل</a:t>
              </a:r>
            </a:p>
          </p:txBody>
        </p:sp>
        <p:sp>
          <p:nvSpPr>
            <p:cNvPr id="55" name="TextBox 54"/>
            <p:cNvSpPr txBox="1"/>
            <p:nvPr/>
          </p:nvSpPr>
          <p:spPr>
            <a:xfrm>
              <a:off x="3052432" y="3146429"/>
              <a:ext cx="1335169" cy="335504"/>
            </a:xfrm>
            <a:prstGeom prst="rect">
              <a:avLst/>
            </a:prstGeom>
            <a:noFill/>
          </p:spPr>
          <p:txBody>
            <a:bodyPr wrap="square" rtlCol="0">
              <a:spAutoFit/>
            </a:bodyPr>
            <a:lstStyle/>
            <a:p>
              <a:pPr algn="ctr" rtl="1"/>
              <a:r>
                <a:rPr lang="ar-AE" sz="1600" dirty="0"/>
                <a:t>4.2. </a:t>
              </a:r>
              <a:r>
                <a:rPr lang="ar-AE" sz="1600" dirty="0">
                  <a:latin typeface="FrutigerLTArabic-55Roman"/>
                </a:rPr>
                <a:t>الابتكار</a:t>
              </a:r>
              <a:endParaRPr lang="en-US" sz="1600" dirty="0"/>
            </a:p>
          </p:txBody>
        </p:sp>
        <p:sp>
          <p:nvSpPr>
            <p:cNvPr id="62" name="TextBox 61"/>
            <p:cNvSpPr txBox="1"/>
            <p:nvPr/>
          </p:nvSpPr>
          <p:spPr>
            <a:xfrm>
              <a:off x="786720" y="3111582"/>
              <a:ext cx="1335169" cy="823511"/>
            </a:xfrm>
            <a:prstGeom prst="rect">
              <a:avLst/>
            </a:prstGeom>
            <a:noFill/>
          </p:spPr>
          <p:txBody>
            <a:bodyPr wrap="square" rtlCol="0">
              <a:spAutoFit/>
            </a:bodyPr>
            <a:lstStyle/>
            <a:p>
              <a:pPr algn="ctr" rtl="1"/>
              <a:r>
                <a:rPr lang="ar-AE" sz="1600" dirty="0"/>
                <a:t>4.4. ربط المكافآت </a:t>
              </a:r>
            </a:p>
            <a:p>
              <a:pPr algn="ctr" rtl="1"/>
              <a:r>
                <a:rPr lang="ar-AE" sz="1600" dirty="0"/>
                <a:t>بالأداء</a:t>
              </a:r>
              <a:endParaRPr lang="en-US" sz="1600" dirty="0"/>
            </a:p>
          </p:txBody>
        </p:sp>
        <p:sp>
          <p:nvSpPr>
            <p:cNvPr id="63" name="TextBox 62"/>
            <p:cNvSpPr txBox="1"/>
            <p:nvPr/>
          </p:nvSpPr>
          <p:spPr>
            <a:xfrm>
              <a:off x="1905330" y="3912357"/>
              <a:ext cx="1335169" cy="579507"/>
            </a:xfrm>
            <a:prstGeom prst="rect">
              <a:avLst/>
            </a:prstGeom>
            <a:noFill/>
          </p:spPr>
          <p:txBody>
            <a:bodyPr wrap="square" rtlCol="0">
              <a:spAutoFit/>
            </a:bodyPr>
            <a:lstStyle/>
            <a:p>
              <a:pPr algn="ctr" rtl="1"/>
              <a:r>
                <a:rPr lang="ar-AE" sz="1600" dirty="0"/>
                <a:t>4.3. </a:t>
              </a:r>
              <a:r>
                <a:rPr lang="ar-AE" sz="1600" dirty="0">
                  <a:latin typeface="FrutigerLTArabic-55Roman"/>
                </a:rPr>
                <a:t>التدريب والتعلم</a:t>
              </a:r>
              <a:endParaRPr lang="en-US" sz="1600" dirty="0"/>
            </a:p>
          </p:txBody>
        </p:sp>
        <p:sp>
          <p:nvSpPr>
            <p:cNvPr id="64" name="TextBox 63"/>
            <p:cNvSpPr txBox="1"/>
            <p:nvPr/>
          </p:nvSpPr>
          <p:spPr>
            <a:xfrm>
              <a:off x="1313862" y="1953773"/>
              <a:ext cx="1335169" cy="579507"/>
            </a:xfrm>
            <a:prstGeom prst="rect">
              <a:avLst/>
            </a:prstGeom>
            <a:noFill/>
          </p:spPr>
          <p:txBody>
            <a:bodyPr wrap="square" rtlCol="0">
              <a:spAutoFit/>
            </a:bodyPr>
            <a:lstStyle/>
            <a:p>
              <a:pPr algn="ctr" rtl="1"/>
              <a:r>
                <a:rPr lang="ar-AE" sz="1600" dirty="0"/>
                <a:t>4.5. </a:t>
              </a:r>
              <a:r>
                <a:rPr lang="ar-AE" sz="1600" dirty="0">
                  <a:latin typeface="FrutigerLTArabic-55Roman"/>
                </a:rPr>
                <a:t>إدارة </a:t>
              </a:r>
            </a:p>
            <a:p>
              <a:pPr algn="ctr" rtl="1"/>
              <a:r>
                <a:rPr lang="ar-AE" sz="1600" dirty="0">
                  <a:latin typeface="FrutigerLTArabic-55Roman"/>
                </a:rPr>
                <a:t>التغيير</a:t>
              </a:r>
              <a:endParaRPr lang="ar-AE" sz="1600" dirty="0"/>
            </a:p>
          </p:txBody>
        </p:sp>
      </p:grpSp>
      <p:sp>
        <p:nvSpPr>
          <p:cNvPr id="65" name="TextBox 64"/>
          <p:cNvSpPr txBox="1"/>
          <p:nvPr/>
        </p:nvSpPr>
        <p:spPr>
          <a:xfrm>
            <a:off x="8869449" y="622385"/>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solidFill>
                <a:latin typeface="AtrissiGhad Bold" charset="0"/>
                <a:cs typeface="AtrissiGhad Bold" charset="0"/>
              </a:rPr>
              <a:t>4</a:t>
            </a:r>
            <a:endParaRPr lang="en-US" sz="8800" b="1" dirty="0">
              <a:solidFill>
                <a:schemeClr val="accent6"/>
              </a:solidFill>
              <a:latin typeface="AtrissiGhad Bold" charset="0"/>
              <a:cs typeface="AtrissiGhad Bold" charset="0"/>
            </a:endParaRPr>
          </a:p>
        </p:txBody>
      </p:sp>
      <p:sp>
        <p:nvSpPr>
          <p:cNvPr id="6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Tree>
    <p:extLst>
      <p:ext uri="{BB962C8B-B14F-4D97-AF65-F5344CB8AC3E}">
        <p14:creationId xmlns:p14="http://schemas.microsoft.com/office/powerpoint/2010/main" val="27862277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animEffect transition="in" filter="fade">
                                      <p:cBhvr>
                                        <p:cTn id="25" dur="500"/>
                                        <p:tgtEl>
                                          <p:spTgt spid="5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9"/>
                                        </p:tgtEl>
                                        <p:attrNameLst>
                                          <p:attrName>style.visibility</p:attrName>
                                        </p:attrNameLst>
                                      </p:cBhvr>
                                      <p:to>
                                        <p:strVal val="visible"/>
                                      </p:to>
                                    </p:set>
                                    <p:animEffect transition="in" filter="fade">
                                      <p:cBhvr>
                                        <p:cTn id="28" dur="500"/>
                                        <p:tgtEl>
                                          <p:spTgt spid="5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500"/>
                                        <p:tgtEl>
                                          <p:spTgt spid="6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fade">
                                      <p:cBhvr>
                                        <p:cTn id="3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8" grpId="0" animBg="1"/>
      <p:bldP spid="33" grpId="0" animBg="1"/>
      <p:bldP spid="36" grpId="0" animBg="1"/>
      <p:bldP spid="37" grpId="0" animBg="1"/>
      <p:bldP spid="39" grpId="0" animBg="1"/>
      <p:bldP spid="58" grpId="0"/>
      <p:bldP spid="59" grpId="0"/>
      <p:bldP spid="60" grpId="0"/>
      <p:bldP spid="6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861774"/>
          </a:xfrm>
          <a:prstGeom prst="rect">
            <a:avLst/>
          </a:prstGeom>
          <a:noFill/>
          <a:ln w="9525" algn="ctr">
            <a:noFill/>
            <a:miter lim="800000"/>
            <a:headEnd/>
            <a:tailEnd/>
          </a:ln>
        </p:spPr>
        <p:txBody>
          <a:bodyPr>
            <a:spAutoFit/>
          </a:bodyPr>
          <a:lstStyle/>
          <a:p>
            <a:pPr algn="r" rtl="1" eaLnBrk="0" hangingPunct="0">
              <a:spcBef>
                <a:spcPct val="50000"/>
              </a:spcBef>
              <a:buClr>
                <a:srgbClr val="0B1F65"/>
              </a:buClr>
            </a:pPr>
            <a:r>
              <a:rPr lang="ar-AE" sz="2000" b="1" dirty="0">
                <a:solidFill>
                  <a:schemeClr val="accent6">
                    <a:lumMod val="50000"/>
                  </a:schemeClr>
                </a:solidFill>
                <a:latin typeface="AtrissiGhad Bold" charset="0"/>
                <a:cs typeface="AtrissiGhad Bold" charset="0"/>
              </a:rPr>
              <a:t>التقييم: القدرات (النتيجة = 5)</a:t>
            </a:r>
          </a:p>
          <a:p>
            <a:pPr algn="r" rtl="1" eaLnBrk="0" hangingPunct="0">
              <a:spcBef>
                <a:spcPct val="50000"/>
              </a:spcBef>
              <a:buClr>
                <a:srgbClr val="0B1F65"/>
              </a:buClr>
              <a:buFont typeface="Webdings" pitchFamily="18" charset="2"/>
              <a:buNone/>
            </a:pPr>
            <a:endParaRPr lang="ar-AE" sz="2000" b="1" dirty="0">
              <a:solidFill>
                <a:schemeClr val="accent6">
                  <a:lumMod val="50000"/>
                </a:schemeClr>
              </a:solidFill>
              <a:latin typeface="AtrissiGhad Bold" charset="0"/>
              <a:cs typeface="AtrissiGhad Bold" charset="0"/>
            </a:endParaRPr>
          </a:p>
        </p:txBody>
      </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grpSp>
        <p:nvGrpSpPr>
          <p:cNvPr id="3" name="Group 2"/>
          <p:cNvGrpSpPr/>
          <p:nvPr/>
        </p:nvGrpSpPr>
        <p:grpSpPr>
          <a:xfrm>
            <a:off x="6901845" y="939350"/>
            <a:ext cx="2258157" cy="2297107"/>
            <a:chOff x="6901845" y="875742"/>
            <a:chExt cx="2258157" cy="2297107"/>
          </a:xfrm>
        </p:grpSpPr>
        <p:sp>
          <p:nvSpPr>
            <p:cNvPr id="30" name="Text Box 223"/>
            <p:cNvSpPr txBox="1">
              <a:spLocks noChangeArrowheads="1"/>
            </p:cNvSpPr>
            <p:nvPr/>
          </p:nvSpPr>
          <p:spPr bwMode="auto">
            <a:xfrm>
              <a:off x="7397233" y="875742"/>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القيادة والتواصل</a:t>
              </a:r>
            </a:p>
          </p:txBody>
        </p:sp>
        <p:sp>
          <p:nvSpPr>
            <p:cNvPr id="32" name="Line 313"/>
            <p:cNvSpPr>
              <a:spLocks noChangeShapeType="1"/>
            </p:cNvSpPr>
            <p:nvPr/>
          </p:nvSpPr>
          <p:spPr bwMode="auto">
            <a:xfrm rot="5400000">
              <a:off x="8609419" y="2460642"/>
              <a:ext cx="0" cy="1097280"/>
            </a:xfrm>
            <a:prstGeom prst="line">
              <a:avLst/>
            </a:prstGeom>
            <a:noFill/>
            <a:ln w="9525">
              <a:solidFill>
                <a:schemeClr val="bg1">
                  <a:lumMod val="65000"/>
                </a:schemeClr>
              </a:solidFill>
              <a:round/>
              <a:headEnd/>
              <a:tailEnd/>
            </a:ln>
          </p:spPr>
          <p:txBody>
            <a:bodyPr/>
            <a:lstStyle/>
            <a:p>
              <a:endParaRPr lang="en-US"/>
            </a:p>
          </p:txBody>
        </p:sp>
        <p:sp>
          <p:nvSpPr>
            <p:cNvPr id="34" name="Line 319"/>
            <p:cNvSpPr>
              <a:spLocks noChangeShapeType="1"/>
            </p:cNvSpPr>
            <p:nvPr/>
          </p:nvSpPr>
          <p:spPr bwMode="auto">
            <a:xfrm rot="5400000" flipH="1">
              <a:off x="7195749" y="2139457"/>
              <a:ext cx="1828800" cy="0"/>
            </a:xfrm>
            <a:prstGeom prst="line">
              <a:avLst/>
            </a:prstGeom>
            <a:noFill/>
            <a:ln w="9525">
              <a:solidFill>
                <a:schemeClr val="bg1">
                  <a:lumMod val="65000"/>
                </a:schemeClr>
              </a:solidFill>
              <a:round/>
              <a:headEnd/>
              <a:tailEnd/>
            </a:ln>
          </p:spPr>
          <p:txBody>
            <a:bodyPr/>
            <a:lstStyle/>
            <a:p>
              <a:endParaRPr lang="en-US"/>
            </a:p>
          </p:txBody>
        </p:sp>
        <p:sp>
          <p:nvSpPr>
            <p:cNvPr id="62" name="Text Box 223"/>
            <p:cNvSpPr txBox="1">
              <a:spLocks noChangeArrowheads="1"/>
            </p:cNvSpPr>
            <p:nvPr/>
          </p:nvSpPr>
          <p:spPr bwMode="auto">
            <a:xfrm>
              <a:off x="8114031" y="303435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68" name="Text Box 406"/>
            <p:cNvSpPr txBox="1">
              <a:spLocks noChangeArrowheads="1"/>
            </p:cNvSpPr>
            <p:nvPr/>
          </p:nvSpPr>
          <p:spPr bwMode="auto">
            <a:xfrm rot="16200000">
              <a:off x="8134986" y="1334263"/>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69" name="Text Box 406"/>
            <p:cNvSpPr txBox="1">
              <a:spLocks noChangeArrowheads="1"/>
            </p:cNvSpPr>
            <p:nvPr/>
          </p:nvSpPr>
          <p:spPr bwMode="auto">
            <a:xfrm rot="16200000">
              <a:off x="8226426" y="1581151"/>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70" name="Text Box 406"/>
            <p:cNvSpPr txBox="1">
              <a:spLocks noChangeArrowheads="1"/>
            </p:cNvSpPr>
            <p:nvPr/>
          </p:nvSpPr>
          <p:spPr bwMode="auto">
            <a:xfrm rot="16200000">
              <a:off x="8317866" y="1824991"/>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71" name="Text Box 406"/>
            <p:cNvSpPr txBox="1">
              <a:spLocks noChangeArrowheads="1"/>
            </p:cNvSpPr>
            <p:nvPr/>
          </p:nvSpPr>
          <p:spPr bwMode="auto">
            <a:xfrm rot="16200000">
              <a:off x="8409306" y="2081023"/>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72" name="Text Box 406"/>
            <p:cNvSpPr txBox="1">
              <a:spLocks noChangeArrowheads="1"/>
            </p:cNvSpPr>
            <p:nvPr/>
          </p:nvSpPr>
          <p:spPr bwMode="auto">
            <a:xfrm rot="16200000">
              <a:off x="8500746" y="2332518"/>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73" name="Text Box 318"/>
            <p:cNvSpPr txBox="1">
              <a:spLocks noChangeArrowheads="1"/>
            </p:cNvSpPr>
            <p:nvPr/>
          </p:nvSpPr>
          <p:spPr bwMode="auto">
            <a:xfrm>
              <a:off x="7056172" y="1259651"/>
              <a:ext cx="1056541"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تم تطوير وتنفيذ خطة تواصل محكمة للقيادة العليا</a:t>
              </a:r>
            </a:p>
          </p:txBody>
        </p:sp>
        <p:sp>
          <p:nvSpPr>
            <p:cNvPr id="74" name="Text Box 318"/>
            <p:cNvSpPr txBox="1">
              <a:spLocks noChangeArrowheads="1"/>
            </p:cNvSpPr>
            <p:nvPr/>
          </p:nvSpPr>
          <p:spPr bwMode="auto">
            <a:xfrm>
              <a:off x="6901845" y="1603097"/>
              <a:ext cx="1196689"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تواصل منتظم مع أصحاب المصلحة الداخليين</a:t>
              </a:r>
            </a:p>
          </p:txBody>
        </p:sp>
        <p:sp>
          <p:nvSpPr>
            <p:cNvPr id="75" name="Text Box 318"/>
            <p:cNvSpPr txBox="1">
              <a:spLocks noChangeArrowheads="1"/>
            </p:cNvSpPr>
            <p:nvPr/>
          </p:nvSpPr>
          <p:spPr bwMode="auto">
            <a:xfrm>
              <a:off x="6951218" y="1924873"/>
              <a:ext cx="115514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تواصل منتظم مع أصحاب المصلحة الخارجيين</a:t>
              </a:r>
            </a:p>
          </p:txBody>
        </p:sp>
        <p:sp>
          <p:nvSpPr>
            <p:cNvPr id="76" name="Text Box 318"/>
            <p:cNvSpPr txBox="1">
              <a:spLocks noChangeArrowheads="1"/>
            </p:cNvSpPr>
            <p:nvPr/>
          </p:nvSpPr>
          <p:spPr bwMode="auto">
            <a:xfrm>
              <a:off x="6974985" y="2289779"/>
              <a:ext cx="1131378"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تقوم القيادة العليا بدور مكثف في ترسيخ ثقافة إدارة الأداء</a:t>
              </a:r>
            </a:p>
          </p:txBody>
        </p:sp>
        <p:sp>
          <p:nvSpPr>
            <p:cNvPr id="77" name="Text Box 318"/>
            <p:cNvSpPr txBox="1">
              <a:spLocks noChangeArrowheads="1"/>
            </p:cNvSpPr>
            <p:nvPr/>
          </p:nvSpPr>
          <p:spPr bwMode="auto">
            <a:xfrm>
              <a:off x="6974985" y="2653654"/>
              <a:ext cx="1131378"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تقوم القيادة العليا بمتابعة التخطيط وإدارة الأداء</a:t>
              </a:r>
            </a:p>
          </p:txBody>
        </p:sp>
      </p:grpSp>
      <p:sp>
        <p:nvSpPr>
          <p:cNvPr id="2" name="TextBox 1"/>
          <p:cNvSpPr txBox="1"/>
          <p:nvPr/>
        </p:nvSpPr>
        <p:spPr>
          <a:xfrm>
            <a:off x="5949722" y="1153771"/>
            <a:ext cx="457200" cy="365760"/>
          </a:xfrm>
          <a:prstGeom prst="rect">
            <a:avLst/>
          </a:prstGeom>
          <a:noFill/>
        </p:spPr>
        <p:txBody>
          <a:bodyPr wrap="square" lIns="0" tIns="0" rIns="0" bIns="0" rtlCol="0" anchor="ctr" anchorCtr="0">
            <a:noAutofit/>
          </a:bodyPr>
          <a:lstStyle/>
          <a:p>
            <a:pPr algn="ctr"/>
            <a:r>
              <a:rPr lang="en-US" sz="1800" b="1" dirty="0"/>
              <a:t>5</a:t>
            </a:r>
            <a:endParaRPr lang="ar-AE" sz="1800" b="1" dirty="0"/>
          </a:p>
        </p:txBody>
      </p:sp>
      <p:sp>
        <p:nvSpPr>
          <p:cNvPr id="174" name="TextBox 173"/>
          <p:cNvSpPr txBox="1"/>
          <p:nvPr/>
        </p:nvSpPr>
        <p:spPr>
          <a:xfrm>
            <a:off x="3394685" y="1124749"/>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5" name="TextBox 174"/>
          <p:cNvSpPr txBox="1"/>
          <p:nvPr/>
        </p:nvSpPr>
        <p:spPr>
          <a:xfrm>
            <a:off x="6890474" y="3504045"/>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6" name="TextBox 175"/>
          <p:cNvSpPr txBox="1"/>
          <p:nvPr/>
        </p:nvSpPr>
        <p:spPr>
          <a:xfrm>
            <a:off x="2493161" y="3532586"/>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8" name="TextBox 177"/>
          <p:cNvSpPr txBox="1"/>
          <p:nvPr/>
        </p:nvSpPr>
        <p:spPr>
          <a:xfrm>
            <a:off x="4797976" y="4935477"/>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9" name="TextBox 178"/>
          <p:cNvSpPr txBox="1"/>
          <p:nvPr/>
        </p:nvSpPr>
        <p:spPr>
          <a:xfrm>
            <a:off x="4729824" y="2507875"/>
            <a:ext cx="457200" cy="365760"/>
          </a:xfrm>
          <a:prstGeom prst="rect">
            <a:avLst/>
          </a:prstGeom>
          <a:noFill/>
        </p:spPr>
        <p:txBody>
          <a:bodyPr wrap="square" lIns="0" tIns="0" rIns="0" bIns="0" rtlCol="0" anchor="ctr" anchorCtr="0">
            <a:noAutofit/>
          </a:bodyPr>
          <a:lstStyle/>
          <a:p>
            <a:pPr algn="ctr"/>
            <a:r>
              <a:rPr lang="ar-AE" sz="1800" b="1" dirty="0">
                <a:solidFill>
                  <a:schemeClr val="bg1"/>
                </a:solidFill>
              </a:rPr>
              <a:t>3.2</a:t>
            </a:r>
          </a:p>
        </p:txBody>
      </p:sp>
      <p:grpSp>
        <p:nvGrpSpPr>
          <p:cNvPr id="7" name="Group 6"/>
          <p:cNvGrpSpPr/>
          <p:nvPr/>
        </p:nvGrpSpPr>
        <p:grpSpPr>
          <a:xfrm>
            <a:off x="7289" y="967182"/>
            <a:ext cx="2404242" cy="2297624"/>
            <a:chOff x="7289" y="967182"/>
            <a:chExt cx="2404242" cy="2297624"/>
          </a:xfrm>
        </p:grpSpPr>
        <p:sp>
          <p:nvSpPr>
            <p:cNvPr id="105" name="Text Box 223"/>
            <p:cNvSpPr txBox="1">
              <a:spLocks noChangeArrowheads="1"/>
            </p:cNvSpPr>
            <p:nvPr/>
          </p:nvSpPr>
          <p:spPr bwMode="auto">
            <a:xfrm>
              <a:off x="648974" y="967182"/>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إدارة التغيير</a:t>
              </a:r>
            </a:p>
          </p:txBody>
        </p:sp>
        <p:sp>
          <p:nvSpPr>
            <p:cNvPr id="106" name="Line 313"/>
            <p:cNvSpPr>
              <a:spLocks noChangeShapeType="1"/>
            </p:cNvSpPr>
            <p:nvPr/>
          </p:nvSpPr>
          <p:spPr bwMode="auto">
            <a:xfrm rot="5400000">
              <a:off x="1861160" y="2552082"/>
              <a:ext cx="0" cy="1097280"/>
            </a:xfrm>
            <a:prstGeom prst="line">
              <a:avLst/>
            </a:prstGeom>
            <a:noFill/>
            <a:ln w="9525">
              <a:solidFill>
                <a:schemeClr val="bg1">
                  <a:lumMod val="65000"/>
                </a:schemeClr>
              </a:solidFill>
              <a:round/>
              <a:headEnd/>
              <a:tailEnd/>
            </a:ln>
          </p:spPr>
          <p:txBody>
            <a:bodyPr/>
            <a:lstStyle/>
            <a:p>
              <a:endParaRPr lang="en-US"/>
            </a:p>
          </p:txBody>
        </p:sp>
        <p:sp>
          <p:nvSpPr>
            <p:cNvPr id="107" name="Line 319"/>
            <p:cNvSpPr>
              <a:spLocks noChangeShapeType="1"/>
            </p:cNvSpPr>
            <p:nvPr/>
          </p:nvSpPr>
          <p:spPr bwMode="auto">
            <a:xfrm rot="5400000" flipH="1">
              <a:off x="447490" y="2230897"/>
              <a:ext cx="1828800" cy="0"/>
            </a:xfrm>
            <a:prstGeom prst="line">
              <a:avLst/>
            </a:prstGeom>
            <a:noFill/>
            <a:ln w="9525">
              <a:solidFill>
                <a:schemeClr val="bg1">
                  <a:lumMod val="65000"/>
                </a:schemeClr>
              </a:solidFill>
              <a:round/>
              <a:headEnd/>
              <a:tailEnd/>
            </a:ln>
          </p:spPr>
          <p:txBody>
            <a:bodyPr/>
            <a:lstStyle/>
            <a:p>
              <a:endParaRPr lang="en-US"/>
            </a:p>
          </p:txBody>
        </p:sp>
        <p:sp>
          <p:nvSpPr>
            <p:cNvPr id="111" name="Text Box 406"/>
            <p:cNvSpPr txBox="1">
              <a:spLocks noChangeArrowheads="1"/>
            </p:cNvSpPr>
            <p:nvPr/>
          </p:nvSpPr>
          <p:spPr bwMode="auto">
            <a:xfrm rot="16200000">
              <a:off x="1386727" y="1425703"/>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12" name="Text Box 406"/>
            <p:cNvSpPr txBox="1">
              <a:spLocks noChangeArrowheads="1"/>
            </p:cNvSpPr>
            <p:nvPr/>
          </p:nvSpPr>
          <p:spPr bwMode="auto">
            <a:xfrm rot="16200000">
              <a:off x="1478167" y="1672591"/>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13" name="Text Box 406"/>
            <p:cNvSpPr txBox="1">
              <a:spLocks noChangeArrowheads="1"/>
            </p:cNvSpPr>
            <p:nvPr/>
          </p:nvSpPr>
          <p:spPr bwMode="auto">
            <a:xfrm rot="16200000">
              <a:off x="1569607" y="1916431"/>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14" name="Text Box 406"/>
            <p:cNvSpPr txBox="1">
              <a:spLocks noChangeArrowheads="1"/>
            </p:cNvSpPr>
            <p:nvPr/>
          </p:nvSpPr>
          <p:spPr bwMode="auto">
            <a:xfrm rot="16200000">
              <a:off x="1661047" y="2172463"/>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15" name="Text Box 406"/>
            <p:cNvSpPr txBox="1">
              <a:spLocks noChangeArrowheads="1"/>
            </p:cNvSpPr>
            <p:nvPr/>
          </p:nvSpPr>
          <p:spPr bwMode="auto">
            <a:xfrm rot="16200000">
              <a:off x="1752487" y="2423958"/>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62" name="Text Box 318"/>
            <p:cNvSpPr txBox="1">
              <a:spLocks noChangeArrowheads="1"/>
            </p:cNvSpPr>
            <p:nvPr/>
          </p:nvSpPr>
          <p:spPr bwMode="auto">
            <a:xfrm>
              <a:off x="7289" y="1309108"/>
              <a:ext cx="1347421"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برنامج لإدارة التغيير لضمان تبني الموظفين لنظام إدارة الأداء</a:t>
              </a:r>
            </a:p>
          </p:txBody>
        </p:sp>
        <p:sp>
          <p:nvSpPr>
            <p:cNvPr id="163" name="Text Box 318"/>
            <p:cNvSpPr txBox="1">
              <a:spLocks noChangeArrowheads="1"/>
            </p:cNvSpPr>
            <p:nvPr/>
          </p:nvSpPr>
          <p:spPr bwMode="auto">
            <a:xfrm>
              <a:off x="126447" y="1678153"/>
              <a:ext cx="1228263"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تحديد أولويات أنواع مقاومة التغيير حسب مستوى المخاطر</a:t>
              </a:r>
            </a:p>
          </p:txBody>
        </p:sp>
        <p:sp>
          <p:nvSpPr>
            <p:cNvPr id="164" name="Text Box 318"/>
            <p:cNvSpPr txBox="1">
              <a:spLocks noChangeArrowheads="1"/>
            </p:cNvSpPr>
            <p:nvPr/>
          </p:nvSpPr>
          <p:spPr bwMode="auto">
            <a:xfrm>
              <a:off x="197004" y="2060915"/>
              <a:ext cx="1159182"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تطوير خطة لإدارة التغيير</a:t>
              </a:r>
            </a:p>
          </p:txBody>
        </p:sp>
        <p:sp>
          <p:nvSpPr>
            <p:cNvPr id="165" name="Text Box 318"/>
            <p:cNvSpPr txBox="1">
              <a:spLocks noChangeArrowheads="1"/>
            </p:cNvSpPr>
            <p:nvPr/>
          </p:nvSpPr>
          <p:spPr bwMode="auto">
            <a:xfrm>
              <a:off x="350346" y="2347999"/>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تطوير قنوات اتصال مفتوحة للموظفين </a:t>
              </a:r>
              <a:endParaRPr lang="en-US" sz="800" dirty="0">
                <a:solidFill>
                  <a:srgbClr val="000000"/>
                </a:solidFill>
              </a:endParaRPr>
            </a:p>
          </p:txBody>
        </p:sp>
        <p:sp>
          <p:nvSpPr>
            <p:cNvPr id="166" name="Text Box 318"/>
            <p:cNvSpPr txBox="1">
              <a:spLocks noChangeArrowheads="1"/>
            </p:cNvSpPr>
            <p:nvPr/>
          </p:nvSpPr>
          <p:spPr bwMode="auto">
            <a:xfrm>
              <a:off x="343996" y="2711282"/>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تنفيذ التغييرات الهامة التي تستهدفها الجهة</a:t>
              </a:r>
              <a:endParaRPr lang="en-US" sz="800" dirty="0">
                <a:solidFill>
                  <a:srgbClr val="000000"/>
                </a:solidFill>
              </a:endParaRPr>
            </a:p>
          </p:txBody>
        </p:sp>
        <p:sp>
          <p:nvSpPr>
            <p:cNvPr id="108" name="Text Box 223"/>
            <p:cNvSpPr txBox="1">
              <a:spLocks noChangeArrowheads="1"/>
            </p:cNvSpPr>
            <p:nvPr/>
          </p:nvSpPr>
          <p:spPr bwMode="auto">
            <a:xfrm>
              <a:off x="1365560" y="3126307"/>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6" name="Group 5"/>
          <p:cNvGrpSpPr/>
          <p:nvPr/>
        </p:nvGrpSpPr>
        <p:grpSpPr>
          <a:xfrm>
            <a:off x="144841" y="3591776"/>
            <a:ext cx="2265029" cy="2301431"/>
            <a:chOff x="144841" y="3703090"/>
            <a:chExt cx="2265029" cy="2301431"/>
          </a:xfrm>
        </p:grpSpPr>
        <p:sp>
          <p:nvSpPr>
            <p:cNvPr id="121" name="Text Box 223"/>
            <p:cNvSpPr txBox="1">
              <a:spLocks noChangeArrowheads="1"/>
            </p:cNvSpPr>
            <p:nvPr/>
          </p:nvSpPr>
          <p:spPr bwMode="auto">
            <a:xfrm>
              <a:off x="524006" y="3703090"/>
              <a:ext cx="168652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ربط المكافآت بالأداء</a:t>
              </a:r>
            </a:p>
          </p:txBody>
        </p:sp>
        <p:sp>
          <p:nvSpPr>
            <p:cNvPr id="122" name="Line 313"/>
            <p:cNvSpPr>
              <a:spLocks noChangeShapeType="1"/>
            </p:cNvSpPr>
            <p:nvPr/>
          </p:nvSpPr>
          <p:spPr bwMode="auto">
            <a:xfrm rot="5400000">
              <a:off x="1861230" y="5287990"/>
              <a:ext cx="0" cy="1097280"/>
            </a:xfrm>
            <a:prstGeom prst="line">
              <a:avLst/>
            </a:prstGeom>
            <a:noFill/>
            <a:ln w="9525">
              <a:solidFill>
                <a:schemeClr val="bg1">
                  <a:lumMod val="65000"/>
                </a:schemeClr>
              </a:solidFill>
              <a:round/>
              <a:headEnd/>
              <a:tailEnd/>
            </a:ln>
          </p:spPr>
          <p:txBody>
            <a:bodyPr/>
            <a:lstStyle/>
            <a:p>
              <a:endParaRPr lang="en-US"/>
            </a:p>
          </p:txBody>
        </p:sp>
        <p:sp>
          <p:nvSpPr>
            <p:cNvPr id="123" name="Line 319"/>
            <p:cNvSpPr>
              <a:spLocks noChangeShapeType="1"/>
            </p:cNvSpPr>
            <p:nvPr/>
          </p:nvSpPr>
          <p:spPr bwMode="auto">
            <a:xfrm rot="5400000" flipH="1">
              <a:off x="447560" y="4966805"/>
              <a:ext cx="1828800" cy="0"/>
            </a:xfrm>
            <a:prstGeom prst="line">
              <a:avLst/>
            </a:prstGeom>
            <a:noFill/>
            <a:ln w="9525">
              <a:solidFill>
                <a:schemeClr val="bg1">
                  <a:lumMod val="65000"/>
                </a:schemeClr>
              </a:solidFill>
              <a:round/>
              <a:headEnd/>
              <a:tailEnd/>
            </a:ln>
          </p:spPr>
          <p:txBody>
            <a:bodyPr/>
            <a:lstStyle/>
            <a:p>
              <a:endParaRPr lang="en-US"/>
            </a:p>
          </p:txBody>
        </p:sp>
        <p:sp>
          <p:nvSpPr>
            <p:cNvPr id="127" name="Text Box 406"/>
            <p:cNvSpPr txBox="1">
              <a:spLocks noChangeArrowheads="1"/>
            </p:cNvSpPr>
            <p:nvPr/>
          </p:nvSpPr>
          <p:spPr bwMode="auto">
            <a:xfrm rot="16200000">
              <a:off x="1386727" y="4161611"/>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28" name="Text Box 406"/>
            <p:cNvSpPr txBox="1">
              <a:spLocks noChangeArrowheads="1"/>
            </p:cNvSpPr>
            <p:nvPr/>
          </p:nvSpPr>
          <p:spPr bwMode="auto">
            <a:xfrm rot="16200000">
              <a:off x="1478167" y="4408499"/>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29" name="Text Box 406"/>
            <p:cNvSpPr txBox="1">
              <a:spLocks noChangeArrowheads="1"/>
            </p:cNvSpPr>
            <p:nvPr/>
          </p:nvSpPr>
          <p:spPr bwMode="auto">
            <a:xfrm rot="16200000">
              <a:off x="1569607" y="4652339"/>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30" name="Text Box 406"/>
            <p:cNvSpPr txBox="1">
              <a:spLocks noChangeArrowheads="1"/>
            </p:cNvSpPr>
            <p:nvPr/>
          </p:nvSpPr>
          <p:spPr bwMode="auto">
            <a:xfrm rot="16200000">
              <a:off x="1661047" y="4908371"/>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31" name="Text Box 406"/>
            <p:cNvSpPr txBox="1">
              <a:spLocks noChangeArrowheads="1"/>
            </p:cNvSpPr>
            <p:nvPr/>
          </p:nvSpPr>
          <p:spPr bwMode="auto">
            <a:xfrm rot="16200000">
              <a:off x="1752487" y="5159866"/>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68" name="Text Box 318"/>
            <p:cNvSpPr txBox="1">
              <a:spLocks noChangeArrowheads="1"/>
            </p:cNvSpPr>
            <p:nvPr/>
          </p:nvSpPr>
          <p:spPr bwMode="auto">
            <a:xfrm>
              <a:off x="229616" y="4059192"/>
              <a:ext cx="112516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لدى الجهة نظام للمكافآت المالية</a:t>
              </a:r>
            </a:p>
          </p:txBody>
        </p:sp>
        <p:sp>
          <p:nvSpPr>
            <p:cNvPr id="169" name="Text Box 318"/>
            <p:cNvSpPr txBox="1">
              <a:spLocks noChangeArrowheads="1"/>
            </p:cNvSpPr>
            <p:nvPr/>
          </p:nvSpPr>
          <p:spPr bwMode="auto">
            <a:xfrm>
              <a:off x="178318" y="4407265"/>
              <a:ext cx="1176462"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لدى الجهة برنامج للمكافآت غير المالية</a:t>
              </a:r>
            </a:p>
          </p:txBody>
        </p:sp>
        <p:sp>
          <p:nvSpPr>
            <p:cNvPr id="170" name="Text Box 318"/>
            <p:cNvSpPr txBox="1">
              <a:spLocks noChangeArrowheads="1"/>
            </p:cNvSpPr>
            <p:nvPr/>
          </p:nvSpPr>
          <p:spPr bwMode="auto">
            <a:xfrm>
              <a:off x="144841" y="4741741"/>
              <a:ext cx="121141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يتوفر في الجهة برنامجاً فعالًا للعناية برفاهية وصحة الموظفين</a:t>
              </a:r>
            </a:p>
          </p:txBody>
        </p:sp>
        <p:sp>
          <p:nvSpPr>
            <p:cNvPr id="171" name="Text Box 318"/>
            <p:cNvSpPr txBox="1">
              <a:spLocks noChangeArrowheads="1"/>
            </p:cNvSpPr>
            <p:nvPr/>
          </p:nvSpPr>
          <p:spPr bwMode="auto">
            <a:xfrm>
              <a:off x="171877" y="5082771"/>
              <a:ext cx="1184379"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نظام تقييم للأداء الموظفيين ومطبق بشكل فعال</a:t>
              </a:r>
              <a:endParaRPr lang="en-US" sz="800" dirty="0">
                <a:solidFill>
                  <a:srgbClr val="000000"/>
                </a:solidFill>
              </a:endParaRPr>
            </a:p>
          </p:txBody>
        </p:sp>
        <p:sp>
          <p:nvSpPr>
            <p:cNvPr id="172" name="Text Box 318"/>
            <p:cNvSpPr txBox="1">
              <a:spLocks noChangeArrowheads="1"/>
            </p:cNvSpPr>
            <p:nvPr/>
          </p:nvSpPr>
          <p:spPr bwMode="auto">
            <a:xfrm>
              <a:off x="144841" y="5459594"/>
              <a:ext cx="121141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تقديم المكافآت للموظفين بناء على نتائج الأداء الفردية</a:t>
              </a:r>
              <a:endParaRPr lang="en-US" sz="800" dirty="0">
                <a:solidFill>
                  <a:srgbClr val="000000"/>
                </a:solidFill>
              </a:endParaRPr>
            </a:p>
          </p:txBody>
        </p:sp>
        <p:sp>
          <p:nvSpPr>
            <p:cNvPr id="116" name="Text Box 223"/>
            <p:cNvSpPr txBox="1">
              <a:spLocks noChangeArrowheads="1"/>
            </p:cNvSpPr>
            <p:nvPr/>
          </p:nvSpPr>
          <p:spPr bwMode="auto">
            <a:xfrm>
              <a:off x="1358026" y="5866022"/>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5" name="Group 4"/>
          <p:cNvGrpSpPr/>
          <p:nvPr/>
        </p:nvGrpSpPr>
        <p:grpSpPr>
          <a:xfrm>
            <a:off x="2538766" y="5219535"/>
            <a:ext cx="4343018" cy="1225684"/>
            <a:chOff x="2538766" y="5219535"/>
            <a:chExt cx="4343018" cy="1225684"/>
          </a:xfrm>
        </p:grpSpPr>
        <p:sp>
          <p:nvSpPr>
            <p:cNvPr id="147" name="Line 313"/>
            <p:cNvSpPr>
              <a:spLocks noChangeShapeType="1"/>
            </p:cNvSpPr>
            <p:nvPr/>
          </p:nvSpPr>
          <p:spPr bwMode="auto">
            <a:xfrm rot="5400000">
              <a:off x="6333144" y="5723000"/>
              <a:ext cx="0" cy="1097280"/>
            </a:xfrm>
            <a:prstGeom prst="line">
              <a:avLst/>
            </a:prstGeom>
            <a:noFill/>
            <a:ln w="9525">
              <a:solidFill>
                <a:schemeClr val="bg1">
                  <a:lumMod val="65000"/>
                </a:schemeClr>
              </a:solidFill>
              <a:round/>
              <a:headEnd/>
              <a:tailEnd/>
            </a:ln>
          </p:spPr>
          <p:txBody>
            <a:bodyPr/>
            <a:lstStyle/>
            <a:p>
              <a:endParaRPr lang="en-US"/>
            </a:p>
          </p:txBody>
        </p:sp>
        <p:sp>
          <p:nvSpPr>
            <p:cNvPr id="149" name="Text Box 406"/>
            <p:cNvSpPr txBox="1">
              <a:spLocks noChangeArrowheads="1"/>
            </p:cNvSpPr>
            <p:nvPr/>
          </p:nvSpPr>
          <p:spPr bwMode="auto">
            <a:xfrm rot="16200000">
              <a:off x="6119420" y="5343381"/>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50" name="Text Box 406"/>
            <p:cNvSpPr txBox="1">
              <a:spLocks noChangeArrowheads="1"/>
            </p:cNvSpPr>
            <p:nvPr/>
          </p:nvSpPr>
          <p:spPr bwMode="auto">
            <a:xfrm rot="16200000">
              <a:off x="6210860" y="5605509"/>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51" name="Text Box 318"/>
            <p:cNvSpPr txBox="1">
              <a:spLocks noChangeArrowheads="1"/>
            </p:cNvSpPr>
            <p:nvPr/>
          </p:nvSpPr>
          <p:spPr bwMode="auto">
            <a:xfrm>
              <a:off x="4708489" y="5564837"/>
              <a:ext cx="110653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لدى الجهة منهج منظم لعملية التعلم التنظيمي</a:t>
              </a:r>
            </a:p>
          </p:txBody>
        </p:sp>
        <p:sp>
          <p:nvSpPr>
            <p:cNvPr id="152" name="Text Box 318"/>
            <p:cNvSpPr txBox="1">
              <a:spLocks noChangeArrowheads="1"/>
            </p:cNvSpPr>
            <p:nvPr/>
          </p:nvSpPr>
          <p:spPr bwMode="auto">
            <a:xfrm>
              <a:off x="4761243" y="5912910"/>
              <a:ext cx="105378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تتوفر برامج تدريبية للموظفين في إدارة الأداء</a:t>
              </a:r>
            </a:p>
          </p:txBody>
        </p:sp>
        <p:sp>
          <p:nvSpPr>
            <p:cNvPr id="153" name="Line 319"/>
            <p:cNvSpPr>
              <a:spLocks noChangeShapeType="1"/>
            </p:cNvSpPr>
            <p:nvPr/>
          </p:nvSpPr>
          <p:spPr bwMode="auto">
            <a:xfrm rot="5400000" flipH="1">
              <a:off x="5410033" y="5899109"/>
              <a:ext cx="822960" cy="0"/>
            </a:xfrm>
            <a:prstGeom prst="line">
              <a:avLst/>
            </a:prstGeom>
            <a:noFill/>
            <a:ln w="9525">
              <a:solidFill>
                <a:schemeClr val="bg1">
                  <a:lumMod val="65000"/>
                </a:schemeClr>
              </a:solidFill>
              <a:round/>
              <a:headEnd/>
              <a:tailEnd/>
            </a:ln>
          </p:spPr>
          <p:txBody>
            <a:bodyPr/>
            <a:lstStyle/>
            <a:p>
              <a:endParaRPr lang="en-US"/>
            </a:p>
          </p:txBody>
        </p:sp>
        <p:sp>
          <p:nvSpPr>
            <p:cNvPr id="154" name="Line 313"/>
            <p:cNvSpPr>
              <a:spLocks noChangeShapeType="1"/>
            </p:cNvSpPr>
            <p:nvPr/>
          </p:nvSpPr>
          <p:spPr bwMode="auto">
            <a:xfrm rot="5400000">
              <a:off x="4251457" y="5716911"/>
              <a:ext cx="0" cy="1097280"/>
            </a:xfrm>
            <a:prstGeom prst="line">
              <a:avLst/>
            </a:prstGeom>
            <a:noFill/>
            <a:ln w="9525">
              <a:solidFill>
                <a:schemeClr val="bg1">
                  <a:lumMod val="65000"/>
                </a:schemeClr>
              </a:solidFill>
              <a:round/>
              <a:headEnd/>
              <a:tailEnd/>
            </a:ln>
          </p:spPr>
          <p:txBody>
            <a:bodyPr/>
            <a:lstStyle/>
            <a:p>
              <a:endParaRPr lang="en-US"/>
            </a:p>
          </p:txBody>
        </p:sp>
        <p:sp>
          <p:nvSpPr>
            <p:cNvPr id="156" name="Text Box 406"/>
            <p:cNvSpPr txBox="1">
              <a:spLocks noChangeArrowheads="1"/>
            </p:cNvSpPr>
            <p:nvPr/>
          </p:nvSpPr>
          <p:spPr bwMode="auto">
            <a:xfrm rot="16200000">
              <a:off x="4037733" y="5337292"/>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57" name="Text Box 406"/>
            <p:cNvSpPr txBox="1">
              <a:spLocks noChangeArrowheads="1"/>
            </p:cNvSpPr>
            <p:nvPr/>
          </p:nvSpPr>
          <p:spPr bwMode="auto">
            <a:xfrm rot="16200000">
              <a:off x="4129173" y="5588787"/>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58" name="Text Box 318"/>
            <p:cNvSpPr txBox="1">
              <a:spLocks noChangeArrowheads="1"/>
            </p:cNvSpPr>
            <p:nvPr/>
          </p:nvSpPr>
          <p:spPr bwMode="auto">
            <a:xfrm>
              <a:off x="2835910" y="5546048"/>
              <a:ext cx="89742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تشجع الجهة تبادل المعرفة والتجارب</a:t>
              </a:r>
            </a:p>
          </p:txBody>
        </p:sp>
        <p:sp>
          <p:nvSpPr>
            <p:cNvPr id="159" name="Text Box 318"/>
            <p:cNvSpPr txBox="1">
              <a:spLocks noChangeArrowheads="1"/>
            </p:cNvSpPr>
            <p:nvPr/>
          </p:nvSpPr>
          <p:spPr bwMode="auto">
            <a:xfrm>
              <a:off x="2538766" y="5894121"/>
              <a:ext cx="119457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t>يوجد سجل للدروس المستفادة يتم تحديثه بصورة مستمرة</a:t>
              </a:r>
            </a:p>
          </p:txBody>
        </p:sp>
        <p:sp>
          <p:nvSpPr>
            <p:cNvPr id="160" name="Line 319"/>
            <p:cNvSpPr>
              <a:spLocks noChangeShapeType="1"/>
            </p:cNvSpPr>
            <p:nvPr/>
          </p:nvSpPr>
          <p:spPr bwMode="auto">
            <a:xfrm rot="5400000" flipH="1">
              <a:off x="3328346" y="5893020"/>
              <a:ext cx="822960" cy="0"/>
            </a:xfrm>
            <a:prstGeom prst="line">
              <a:avLst/>
            </a:prstGeom>
            <a:noFill/>
            <a:ln w="9525">
              <a:solidFill>
                <a:schemeClr val="bg1">
                  <a:lumMod val="65000"/>
                </a:schemeClr>
              </a:solidFill>
              <a:round/>
              <a:headEnd/>
              <a:tailEnd/>
            </a:ln>
          </p:spPr>
          <p:txBody>
            <a:bodyPr/>
            <a:lstStyle/>
            <a:p>
              <a:endParaRPr lang="en-US"/>
            </a:p>
          </p:txBody>
        </p:sp>
        <p:sp>
          <p:nvSpPr>
            <p:cNvPr id="173" name="Text Box 223"/>
            <p:cNvSpPr txBox="1">
              <a:spLocks noChangeArrowheads="1"/>
            </p:cNvSpPr>
            <p:nvPr/>
          </p:nvSpPr>
          <p:spPr bwMode="auto">
            <a:xfrm>
              <a:off x="4179561" y="5219535"/>
              <a:ext cx="168652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التدريب والتعلم</a:t>
              </a:r>
            </a:p>
          </p:txBody>
        </p:sp>
        <p:sp>
          <p:nvSpPr>
            <p:cNvPr id="117" name="Text Box 223"/>
            <p:cNvSpPr txBox="1">
              <a:spLocks noChangeArrowheads="1"/>
            </p:cNvSpPr>
            <p:nvPr/>
          </p:nvSpPr>
          <p:spPr bwMode="auto">
            <a:xfrm>
              <a:off x="3721422" y="630633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118" name="Text Box 223"/>
            <p:cNvSpPr txBox="1">
              <a:spLocks noChangeArrowheads="1"/>
            </p:cNvSpPr>
            <p:nvPr/>
          </p:nvSpPr>
          <p:spPr bwMode="auto">
            <a:xfrm>
              <a:off x="5825924" y="630672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4" name="Group 3"/>
          <p:cNvGrpSpPr/>
          <p:nvPr/>
        </p:nvGrpSpPr>
        <p:grpSpPr>
          <a:xfrm>
            <a:off x="6901848" y="3560156"/>
            <a:ext cx="2239866" cy="2299850"/>
            <a:chOff x="6901848" y="3440891"/>
            <a:chExt cx="2239866" cy="2299850"/>
          </a:xfrm>
        </p:grpSpPr>
        <p:sp>
          <p:nvSpPr>
            <p:cNvPr id="88" name="Text Box 223"/>
            <p:cNvSpPr txBox="1">
              <a:spLocks noChangeArrowheads="1"/>
            </p:cNvSpPr>
            <p:nvPr/>
          </p:nvSpPr>
          <p:spPr bwMode="auto">
            <a:xfrm>
              <a:off x="7400281" y="3440891"/>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الابتكار</a:t>
              </a:r>
              <a:endParaRPr lang="en-US" sz="1100" b="1" dirty="0">
                <a:solidFill>
                  <a:srgbClr val="000000"/>
                </a:solidFill>
                <a:latin typeface="Times"/>
              </a:endParaRPr>
            </a:p>
          </p:txBody>
        </p:sp>
        <p:sp>
          <p:nvSpPr>
            <p:cNvPr id="89" name="Line 313"/>
            <p:cNvSpPr>
              <a:spLocks noChangeShapeType="1"/>
            </p:cNvSpPr>
            <p:nvPr/>
          </p:nvSpPr>
          <p:spPr bwMode="auto">
            <a:xfrm rot="5400000">
              <a:off x="8591201" y="5025791"/>
              <a:ext cx="0" cy="1097280"/>
            </a:xfrm>
            <a:prstGeom prst="line">
              <a:avLst/>
            </a:prstGeom>
            <a:noFill/>
            <a:ln w="9525">
              <a:solidFill>
                <a:schemeClr val="bg1">
                  <a:lumMod val="65000"/>
                </a:schemeClr>
              </a:solidFill>
              <a:round/>
              <a:headEnd/>
              <a:tailEnd/>
            </a:ln>
          </p:spPr>
          <p:txBody>
            <a:bodyPr/>
            <a:lstStyle/>
            <a:p>
              <a:endParaRPr lang="en-US"/>
            </a:p>
          </p:txBody>
        </p:sp>
        <p:sp>
          <p:nvSpPr>
            <p:cNvPr id="90" name="Line 319"/>
            <p:cNvSpPr>
              <a:spLocks noChangeShapeType="1"/>
            </p:cNvSpPr>
            <p:nvPr/>
          </p:nvSpPr>
          <p:spPr bwMode="auto">
            <a:xfrm rot="5400000" flipH="1">
              <a:off x="7177531" y="4704606"/>
              <a:ext cx="1828800" cy="0"/>
            </a:xfrm>
            <a:prstGeom prst="line">
              <a:avLst/>
            </a:prstGeom>
            <a:noFill/>
            <a:ln w="9525">
              <a:solidFill>
                <a:schemeClr val="bg1">
                  <a:lumMod val="65000"/>
                </a:schemeClr>
              </a:solidFill>
              <a:round/>
              <a:headEnd/>
              <a:tailEnd/>
            </a:ln>
          </p:spPr>
          <p:txBody>
            <a:bodyPr/>
            <a:lstStyle/>
            <a:p>
              <a:endParaRPr lang="en-US"/>
            </a:p>
          </p:txBody>
        </p:sp>
        <p:sp>
          <p:nvSpPr>
            <p:cNvPr id="94" name="Text Box 406"/>
            <p:cNvSpPr txBox="1">
              <a:spLocks noChangeArrowheads="1"/>
            </p:cNvSpPr>
            <p:nvPr/>
          </p:nvSpPr>
          <p:spPr bwMode="auto">
            <a:xfrm rot="16200000">
              <a:off x="8116698" y="3899412"/>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95" name="Text Box 406"/>
            <p:cNvSpPr txBox="1">
              <a:spLocks noChangeArrowheads="1"/>
            </p:cNvSpPr>
            <p:nvPr/>
          </p:nvSpPr>
          <p:spPr bwMode="auto">
            <a:xfrm rot="16200000">
              <a:off x="8208138" y="4146300"/>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96" name="Text Box 406"/>
            <p:cNvSpPr txBox="1">
              <a:spLocks noChangeArrowheads="1"/>
            </p:cNvSpPr>
            <p:nvPr/>
          </p:nvSpPr>
          <p:spPr bwMode="auto">
            <a:xfrm rot="16200000">
              <a:off x="8299578" y="4390140"/>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97" name="Text Box 406"/>
            <p:cNvSpPr txBox="1">
              <a:spLocks noChangeArrowheads="1"/>
            </p:cNvSpPr>
            <p:nvPr/>
          </p:nvSpPr>
          <p:spPr bwMode="auto">
            <a:xfrm rot="16200000">
              <a:off x="8391018" y="4646172"/>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98" name="Text Box 406"/>
            <p:cNvSpPr txBox="1">
              <a:spLocks noChangeArrowheads="1"/>
            </p:cNvSpPr>
            <p:nvPr/>
          </p:nvSpPr>
          <p:spPr bwMode="auto">
            <a:xfrm rot="16200000">
              <a:off x="8482458" y="4897667"/>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99" name="Text Box 318"/>
            <p:cNvSpPr txBox="1">
              <a:spLocks noChangeArrowheads="1"/>
            </p:cNvSpPr>
            <p:nvPr/>
          </p:nvSpPr>
          <p:spPr bwMode="auto">
            <a:xfrm>
              <a:off x="7074479" y="3834795"/>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إطار لإدارة الابتكار داخل الجهة</a:t>
              </a:r>
            </a:p>
          </p:txBody>
        </p:sp>
        <p:sp>
          <p:nvSpPr>
            <p:cNvPr id="100" name="Text Box 318"/>
            <p:cNvSpPr txBox="1">
              <a:spLocks noChangeArrowheads="1"/>
            </p:cNvSpPr>
            <p:nvPr/>
          </p:nvSpPr>
          <p:spPr bwMode="auto">
            <a:xfrm>
              <a:off x="7033222" y="4187296"/>
              <a:ext cx="1047097"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إطار إدارة الابتكار يتم تطبيقه باستمرار</a:t>
              </a:r>
            </a:p>
          </p:txBody>
        </p:sp>
        <p:sp>
          <p:nvSpPr>
            <p:cNvPr id="101" name="Text Box 318"/>
            <p:cNvSpPr txBox="1">
              <a:spLocks noChangeArrowheads="1"/>
            </p:cNvSpPr>
            <p:nvPr/>
          </p:nvSpPr>
          <p:spPr bwMode="auto">
            <a:xfrm>
              <a:off x="6901848" y="4509072"/>
              <a:ext cx="1186297"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يتم إقامة منافسات الابتكاربين الإدارات بشكل متكرر</a:t>
              </a:r>
            </a:p>
          </p:txBody>
        </p:sp>
        <p:sp>
          <p:nvSpPr>
            <p:cNvPr id="102" name="Text Box 318"/>
            <p:cNvSpPr txBox="1">
              <a:spLocks noChangeArrowheads="1"/>
            </p:cNvSpPr>
            <p:nvPr/>
          </p:nvSpPr>
          <p:spPr bwMode="auto">
            <a:xfrm>
              <a:off x="7056172" y="4880328"/>
              <a:ext cx="1031972"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عدد الأفكار الأبداعية المقدمة من قبل الموظفين</a:t>
              </a:r>
            </a:p>
          </p:txBody>
        </p:sp>
        <p:sp>
          <p:nvSpPr>
            <p:cNvPr id="103" name="Text Box 318"/>
            <p:cNvSpPr txBox="1">
              <a:spLocks noChangeArrowheads="1"/>
            </p:cNvSpPr>
            <p:nvPr/>
          </p:nvSpPr>
          <p:spPr bwMode="auto">
            <a:xfrm>
              <a:off x="7101340" y="5190301"/>
              <a:ext cx="98680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عدد الأفكار الأبداعية المطبقة من قبل الموظفين</a:t>
              </a:r>
            </a:p>
          </p:txBody>
        </p:sp>
        <p:sp>
          <p:nvSpPr>
            <p:cNvPr id="119" name="Text Box 223"/>
            <p:cNvSpPr txBox="1">
              <a:spLocks noChangeArrowheads="1"/>
            </p:cNvSpPr>
            <p:nvPr/>
          </p:nvSpPr>
          <p:spPr bwMode="auto">
            <a:xfrm>
              <a:off x="8095743" y="5602242"/>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sp>
        <p:nvSpPr>
          <p:cNvPr id="104" name="TextBox 103"/>
          <p:cNvSpPr txBox="1"/>
          <p:nvPr/>
        </p:nvSpPr>
        <p:spPr>
          <a:xfrm>
            <a:off x="8869449" y="622385"/>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solidFill>
                <a:latin typeface="AtrissiGhad Bold" charset="0"/>
                <a:cs typeface="AtrissiGhad Bold" charset="0"/>
              </a:rPr>
              <a:t>4</a:t>
            </a:r>
            <a:endParaRPr lang="en-US" sz="8800" b="1" dirty="0">
              <a:solidFill>
                <a:schemeClr val="accent6"/>
              </a:solidFill>
              <a:latin typeface="AtrissiGhad Bold" charset="0"/>
              <a:cs typeface="AtrissiGhad Bold" charset="0"/>
            </a:endParaRPr>
          </a:p>
        </p:txBody>
      </p:sp>
      <p:sp>
        <p:nvSpPr>
          <p:cNvPr id="109" name="AutoShape 14"/>
          <p:cNvSpPr>
            <a:spLocks noChangeArrowheads="1"/>
          </p:cNvSpPr>
          <p:nvPr/>
        </p:nvSpPr>
        <p:spPr bwMode="auto">
          <a:xfrm rot="1979701">
            <a:off x="5755375" y="1500989"/>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110" name="AutoShape 14"/>
          <p:cNvSpPr>
            <a:spLocks noChangeArrowheads="1"/>
          </p:cNvSpPr>
          <p:nvPr/>
        </p:nvSpPr>
        <p:spPr bwMode="auto">
          <a:xfrm rot="6725060">
            <a:off x="6555812" y="3493360"/>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120" name="AutoShape 14"/>
          <p:cNvSpPr>
            <a:spLocks noChangeArrowheads="1"/>
          </p:cNvSpPr>
          <p:nvPr/>
        </p:nvSpPr>
        <p:spPr bwMode="auto">
          <a:xfrm rot="14951986">
            <a:off x="2899932" y="3492000"/>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125" name="AutoShape 14"/>
          <p:cNvSpPr>
            <a:spLocks noChangeArrowheads="1"/>
          </p:cNvSpPr>
          <p:nvPr/>
        </p:nvSpPr>
        <p:spPr bwMode="auto">
          <a:xfrm rot="10800000">
            <a:off x="4811334" y="4674227"/>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126" name="AutoShape 14"/>
          <p:cNvSpPr>
            <a:spLocks noChangeArrowheads="1"/>
          </p:cNvSpPr>
          <p:nvPr/>
        </p:nvSpPr>
        <p:spPr bwMode="auto">
          <a:xfrm rot="19631962">
            <a:off x="3620179" y="1489402"/>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grpSp>
        <p:nvGrpSpPr>
          <p:cNvPr id="132" name="Group 131"/>
          <p:cNvGrpSpPr/>
          <p:nvPr/>
        </p:nvGrpSpPr>
        <p:grpSpPr>
          <a:xfrm>
            <a:off x="2969928" y="1213575"/>
            <a:ext cx="3931920" cy="3383280"/>
            <a:chOff x="627866" y="1299902"/>
            <a:chExt cx="3962400" cy="3352800"/>
          </a:xfrm>
        </p:grpSpPr>
        <p:sp>
          <p:nvSpPr>
            <p:cNvPr id="133"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134" name="AutoShape 4"/>
            <p:cNvSpPr>
              <a:spLocks noChangeArrowheads="1"/>
            </p:cNvSpPr>
            <p:nvPr/>
          </p:nvSpPr>
          <p:spPr bwMode="auto">
            <a:xfrm>
              <a:off x="1885166" y="2525761"/>
              <a:ext cx="1447800" cy="1066800"/>
            </a:xfrm>
            <a:prstGeom prst="pentagon">
              <a:avLst/>
            </a:prstGeom>
            <a:solidFill>
              <a:schemeClr val="accent6"/>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القدرات</a:t>
              </a:r>
              <a:endParaRPr lang="en-US" sz="1600" b="1" dirty="0">
                <a:solidFill>
                  <a:schemeClr val="bg1"/>
                </a:solidFill>
              </a:endParaRPr>
            </a:p>
          </p:txBody>
        </p:sp>
        <p:cxnSp>
          <p:nvCxnSpPr>
            <p:cNvPr id="135" name="AutoShape 15"/>
            <p:cNvCxnSpPr>
              <a:cxnSpLocks noChangeShapeType="1"/>
              <a:stCxn id="133" idx="1"/>
              <a:endCxn id="134"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136" name="AutoShape 16"/>
            <p:cNvCxnSpPr>
              <a:cxnSpLocks noChangeShapeType="1"/>
              <a:stCxn id="133" idx="0"/>
              <a:endCxn id="134"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137" name="AutoShape 17"/>
            <p:cNvCxnSpPr>
              <a:cxnSpLocks noChangeShapeType="1"/>
              <a:stCxn id="133" idx="5"/>
              <a:endCxn id="134"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138" name="AutoShape 18"/>
            <p:cNvCxnSpPr>
              <a:cxnSpLocks noChangeShapeType="1"/>
              <a:stCxn id="133" idx="4"/>
              <a:endCxn id="134"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139" name="AutoShape 19"/>
            <p:cNvCxnSpPr>
              <a:cxnSpLocks noChangeShapeType="1"/>
              <a:stCxn id="133" idx="2"/>
              <a:endCxn id="134"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140" name="TextBox 139"/>
            <p:cNvSpPr txBox="1"/>
            <p:nvPr/>
          </p:nvSpPr>
          <p:spPr>
            <a:xfrm>
              <a:off x="2558882" y="1961933"/>
              <a:ext cx="1335169" cy="579507"/>
            </a:xfrm>
            <a:prstGeom prst="rect">
              <a:avLst/>
            </a:prstGeom>
            <a:noFill/>
          </p:spPr>
          <p:txBody>
            <a:bodyPr wrap="square" rtlCol="0">
              <a:spAutoFit/>
            </a:bodyPr>
            <a:lstStyle/>
            <a:p>
              <a:pPr algn="ctr" rtl="1"/>
              <a:r>
                <a:rPr lang="ar-AE" sz="1600" dirty="0"/>
                <a:t>4.1. </a:t>
              </a:r>
              <a:r>
                <a:rPr lang="ar-AE" sz="1600" dirty="0">
                  <a:latin typeface="FrutigerLTArabic-55Roman"/>
                </a:rPr>
                <a:t>القيادة والتواصل</a:t>
              </a:r>
            </a:p>
          </p:txBody>
        </p:sp>
        <p:sp>
          <p:nvSpPr>
            <p:cNvPr id="141" name="TextBox 140"/>
            <p:cNvSpPr txBox="1"/>
            <p:nvPr/>
          </p:nvSpPr>
          <p:spPr>
            <a:xfrm>
              <a:off x="3052432" y="3146429"/>
              <a:ext cx="1335169" cy="335504"/>
            </a:xfrm>
            <a:prstGeom prst="rect">
              <a:avLst/>
            </a:prstGeom>
            <a:noFill/>
          </p:spPr>
          <p:txBody>
            <a:bodyPr wrap="square" rtlCol="0">
              <a:spAutoFit/>
            </a:bodyPr>
            <a:lstStyle/>
            <a:p>
              <a:pPr algn="ctr" rtl="1"/>
              <a:r>
                <a:rPr lang="ar-AE" sz="1600" dirty="0"/>
                <a:t>4.2. </a:t>
              </a:r>
              <a:r>
                <a:rPr lang="ar-AE" sz="1600" dirty="0">
                  <a:latin typeface="FrutigerLTArabic-55Roman"/>
                </a:rPr>
                <a:t>الابتكار</a:t>
              </a:r>
              <a:endParaRPr lang="en-US" sz="1600" dirty="0"/>
            </a:p>
          </p:txBody>
        </p:sp>
        <p:sp>
          <p:nvSpPr>
            <p:cNvPr id="142" name="TextBox 141"/>
            <p:cNvSpPr txBox="1"/>
            <p:nvPr/>
          </p:nvSpPr>
          <p:spPr>
            <a:xfrm>
              <a:off x="786720" y="3111582"/>
              <a:ext cx="1335169" cy="823511"/>
            </a:xfrm>
            <a:prstGeom prst="rect">
              <a:avLst/>
            </a:prstGeom>
            <a:noFill/>
          </p:spPr>
          <p:txBody>
            <a:bodyPr wrap="square" rtlCol="0">
              <a:spAutoFit/>
            </a:bodyPr>
            <a:lstStyle/>
            <a:p>
              <a:pPr algn="ctr" rtl="1"/>
              <a:r>
                <a:rPr lang="ar-AE" sz="1600" dirty="0"/>
                <a:t>4.4. ربط المكافآت </a:t>
              </a:r>
            </a:p>
            <a:p>
              <a:pPr algn="ctr" rtl="1"/>
              <a:r>
                <a:rPr lang="ar-AE" sz="1600" dirty="0"/>
                <a:t>بالأداء</a:t>
              </a:r>
              <a:endParaRPr lang="en-US" sz="1600" dirty="0"/>
            </a:p>
          </p:txBody>
        </p:sp>
        <p:sp>
          <p:nvSpPr>
            <p:cNvPr id="143" name="TextBox 142"/>
            <p:cNvSpPr txBox="1"/>
            <p:nvPr/>
          </p:nvSpPr>
          <p:spPr>
            <a:xfrm>
              <a:off x="1905330" y="3912357"/>
              <a:ext cx="1335169" cy="579507"/>
            </a:xfrm>
            <a:prstGeom prst="rect">
              <a:avLst/>
            </a:prstGeom>
            <a:noFill/>
          </p:spPr>
          <p:txBody>
            <a:bodyPr wrap="square" rtlCol="0">
              <a:spAutoFit/>
            </a:bodyPr>
            <a:lstStyle/>
            <a:p>
              <a:pPr algn="ctr" rtl="1"/>
              <a:r>
                <a:rPr lang="ar-AE" sz="1600" dirty="0"/>
                <a:t>4.3. </a:t>
              </a:r>
              <a:r>
                <a:rPr lang="ar-AE" sz="1600" dirty="0">
                  <a:latin typeface="FrutigerLTArabic-55Roman"/>
                </a:rPr>
                <a:t>التدريب والتعلم</a:t>
              </a:r>
              <a:endParaRPr lang="en-US" sz="1600" dirty="0"/>
            </a:p>
          </p:txBody>
        </p:sp>
        <p:sp>
          <p:nvSpPr>
            <p:cNvPr id="144" name="TextBox 143"/>
            <p:cNvSpPr txBox="1"/>
            <p:nvPr/>
          </p:nvSpPr>
          <p:spPr>
            <a:xfrm>
              <a:off x="1313862" y="1953773"/>
              <a:ext cx="1335169" cy="579507"/>
            </a:xfrm>
            <a:prstGeom prst="rect">
              <a:avLst/>
            </a:prstGeom>
            <a:noFill/>
          </p:spPr>
          <p:txBody>
            <a:bodyPr wrap="square" rtlCol="0">
              <a:spAutoFit/>
            </a:bodyPr>
            <a:lstStyle/>
            <a:p>
              <a:pPr algn="ctr" rtl="1"/>
              <a:r>
                <a:rPr lang="ar-AE" sz="1600" dirty="0"/>
                <a:t>4.5. </a:t>
              </a:r>
              <a:r>
                <a:rPr lang="ar-AE" sz="1600" dirty="0">
                  <a:latin typeface="FrutigerLTArabic-55Roman"/>
                </a:rPr>
                <a:t>إدارة </a:t>
              </a:r>
            </a:p>
            <a:p>
              <a:pPr algn="ctr" rtl="1"/>
              <a:r>
                <a:rPr lang="ar-AE" sz="1600" dirty="0">
                  <a:latin typeface="FrutigerLTArabic-55Roman"/>
                </a:rPr>
                <a:t>التغيير</a:t>
              </a:r>
              <a:endParaRPr lang="ar-AE" sz="1600" dirty="0"/>
            </a:p>
          </p:txBody>
        </p:sp>
      </p:grpSp>
    </p:spTree>
    <p:extLst>
      <p:ext uri="{BB962C8B-B14F-4D97-AF65-F5344CB8AC3E}">
        <p14:creationId xmlns:p14="http://schemas.microsoft.com/office/powerpoint/2010/main" val="7479607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fade">
                                      <p:cBhvr>
                                        <p:cTn id="7" dur="500"/>
                                        <p:tgtEl>
                                          <p:spTgt spid="10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0"/>
                                        </p:tgtEl>
                                        <p:attrNameLst>
                                          <p:attrName>style.visibility</p:attrName>
                                        </p:attrNameLst>
                                      </p:cBhvr>
                                      <p:to>
                                        <p:strVal val="visible"/>
                                      </p:to>
                                    </p:set>
                                    <p:animEffect transition="in" filter="fade">
                                      <p:cBhvr>
                                        <p:cTn id="10" dur="500"/>
                                        <p:tgtEl>
                                          <p:spTgt spid="1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5"/>
                                        </p:tgtEl>
                                        <p:attrNameLst>
                                          <p:attrName>style.visibility</p:attrName>
                                        </p:attrNameLst>
                                      </p:cBhvr>
                                      <p:to>
                                        <p:strVal val="visible"/>
                                      </p:to>
                                    </p:set>
                                    <p:animEffect transition="in" filter="fade">
                                      <p:cBhvr>
                                        <p:cTn id="13" dur="500"/>
                                        <p:tgtEl>
                                          <p:spTgt spid="1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0"/>
                                        </p:tgtEl>
                                        <p:attrNameLst>
                                          <p:attrName>style.visibility</p:attrName>
                                        </p:attrNameLst>
                                      </p:cBhvr>
                                      <p:to>
                                        <p:strVal val="visible"/>
                                      </p:to>
                                    </p:set>
                                    <p:animEffect transition="in" filter="fade">
                                      <p:cBhvr>
                                        <p:cTn id="16" dur="500"/>
                                        <p:tgtEl>
                                          <p:spTgt spid="12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6"/>
                                        </p:tgtEl>
                                        <p:attrNameLst>
                                          <p:attrName>style.visibility</p:attrName>
                                        </p:attrNameLst>
                                      </p:cBhvr>
                                      <p:to>
                                        <p:strVal val="visible"/>
                                      </p:to>
                                    </p:set>
                                    <p:animEffect transition="in" filter="fade">
                                      <p:cBhvr>
                                        <p:cTn id="19"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P spid="110" grpId="0" animBg="1"/>
      <p:bldP spid="120" grpId="0" animBg="1"/>
      <p:bldP spid="125" grpId="0" animBg="1"/>
      <p:bldP spid="1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ملاحظات وتوصيات التقييم: القدرات </a:t>
            </a:r>
          </a:p>
        </p:txBody>
      </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cxnSp>
        <p:nvCxnSpPr>
          <p:cNvPr id="4" name="Straight Connector 3"/>
          <p:cNvCxnSpPr/>
          <p:nvPr/>
        </p:nvCxnSpPr>
        <p:spPr bwMode="auto">
          <a:xfrm>
            <a:off x="6914142" y="3013383"/>
            <a:ext cx="281229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flipH="1">
            <a:off x="148856" y="3013383"/>
            <a:ext cx="283714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a:off x="6163934" y="5101270"/>
            <a:ext cx="3562562" cy="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flipH="1">
            <a:off x="148856" y="5101270"/>
            <a:ext cx="35873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3" name="Rectangle 246"/>
          <p:cNvSpPr>
            <a:spLocks noChangeArrowheads="1"/>
          </p:cNvSpPr>
          <p:nvPr/>
        </p:nvSpPr>
        <p:spPr bwMode="auto">
          <a:xfrm>
            <a:off x="6169033" y="1200197"/>
            <a:ext cx="2920754"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44" name="Text Box 245"/>
          <p:cNvSpPr txBox="1">
            <a:spLocks noChangeArrowheads="1"/>
          </p:cNvSpPr>
          <p:nvPr/>
        </p:nvSpPr>
        <p:spPr bwMode="auto">
          <a:xfrm>
            <a:off x="6018028" y="945802"/>
            <a:ext cx="286976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القيادة والتواصل</a:t>
            </a:r>
          </a:p>
        </p:txBody>
      </p:sp>
      <p:sp>
        <p:nvSpPr>
          <p:cNvPr id="145" name="Rectangle 246"/>
          <p:cNvSpPr>
            <a:spLocks noChangeArrowheads="1"/>
          </p:cNvSpPr>
          <p:nvPr/>
        </p:nvSpPr>
        <p:spPr bwMode="auto">
          <a:xfrm>
            <a:off x="112263" y="1190422"/>
            <a:ext cx="3071759"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46" name="Text Box 245"/>
          <p:cNvSpPr txBox="1">
            <a:spLocks noChangeArrowheads="1"/>
          </p:cNvSpPr>
          <p:nvPr/>
        </p:nvSpPr>
        <p:spPr bwMode="auto">
          <a:xfrm>
            <a:off x="112264" y="936027"/>
            <a:ext cx="286976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إدارة التغيير</a:t>
            </a:r>
          </a:p>
        </p:txBody>
      </p:sp>
      <p:sp>
        <p:nvSpPr>
          <p:cNvPr id="148" name="Rectangle 246"/>
          <p:cNvSpPr>
            <a:spLocks noChangeArrowheads="1"/>
          </p:cNvSpPr>
          <p:nvPr/>
        </p:nvSpPr>
        <p:spPr bwMode="auto">
          <a:xfrm>
            <a:off x="6928442" y="3380758"/>
            <a:ext cx="2900555"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55" name="Text Box 245"/>
          <p:cNvSpPr txBox="1">
            <a:spLocks noChangeArrowheads="1"/>
          </p:cNvSpPr>
          <p:nvPr/>
        </p:nvSpPr>
        <p:spPr bwMode="auto">
          <a:xfrm>
            <a:off x="7078846" y="3126363"/>
            <a:ext cx="2548158" cy="26417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الابتكار</a:t>
            </a:r>
          </a:p>
        </p:txBody>
      </p:sp>
      <p:sp>
        <p:nvSpPr>
          <p:cNvPr id="161" name="Rectangle 246"/>
          <p:cNvSpPr>
            <a:spLocks noChangeArrowheads="1"/>
          </p:cNvSpPr>
          <p:nvPr/>
        </p:nvSpPr>
        <p:spPr bwMode="auto">
          <a:xfrm>
            <a:off x="-8863" y="3385072"/>
            <a:ext cx="2900555" cy="1677869"/>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66" name="Text Box 245"/>
          <p:cNvSpPr txBox="1">
            <a:spLocks noChangeArrowheads="1"/>
          </p:cNvSpPr>
          <p:nvPr/>
        </p:nvSpPr>
        <p:spPr bwMode="auto">
          <a:xfrm>
            <a:off x="88375" y="3130677"/>
            <a:ext cx="275015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ربط المكافآت بالأداء</a:t>
            </a:r>
          </a:p>
        </p:txBody>
      </p:sp>
      <p:sp>
        <p:nvSpPr>
          <p:cNvPr id="167" name="Rectangle 246"/>
          <p:cNvSpPr>
            <a:spLocks noChangeArrowheads="1"/>
          </p:cNvSpPr>
          <p:nvPr/>
        </p:nvSpPr>
        <p:spPr bwMode="auto">
          <a:xfrm>
            <a:off x="340241" y="5449831"/>
            <a:ext cx="9481858" cy="1034944"/>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endParaRPr lang="ar-AE" dirty="0">
              <a:latin typeface="Arial" panose="020B0604020202020204" pitchFamily="34" charset="0"/>
              <a:cs typeface="Arial" panose="020B0604020202020204" pitchFamily="34" charset="0"/>
            </a:endParaRPr>
          </a:p>
        </p:txBody>
      </p:sp>
      <p:sp>
        <p:nvSpPr>
          <p:cNvPr id="177" name="Text Box 245"/>
          <p:cNvSpPr txBox="1">
            <a:spLocks noChangeArrowheads="1"/>
          </p:cNvSpPr>
          <p:nvPr/>
        </p:nvSpPr>
        <p:spPr bwMode="auto">
          <a:xfrm>
            <a:off x="6794761" y="5195435"/>
            <a:ext cx="315495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ملاحظات وتوصيات تقييم التدريب والتعلم</a:t>
            </a:r>
          </a:p>
        </p:txBody>
      </p:sp>
      <p:cxnSp>
        <p:nvCxnSpPr>
          <p:cNvPr id="56" name="Straight Connector 55"/>
          <p:cNvCxnSpPr/>
          <p:nvPr/>
        </p:nvCxnSpPr>
        <p:spPr bwMode="auto">
          <a:xfrm>
            <a:off x="4950073" y="967563"/>
            <a:ext cx="0" cy="75543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8" name="TextBox 57"/>
          <p:cNvSpPr txBox="1"/>
          <p:nvPr/>
        </p:nvSpPr>
        <p:spPr>
          <a:xfrm>
            <a:off x="8869449" y="622385"/>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solidFill>
                <a:latin typeface="AtrissiGhad Bold" charset="0"/>
                <a:cs typeface="AtrissiGhad Bold" charset="0"/>
              </a:rPr>
              <a:t>4</a:t>
            </a:r>
            <a:endParaRPr lang="en-US" sz="8800" b="1" dirty="0">
              <a:solidFill>
                <a:schemeClr val="accent6"/>
              </a:solidFill>
              <a:latin typeface="AtrissiGhad Bold" charset="0"/>
              <a:cs typeface="AtrissiGhad Bold" charset="0"/>
            </a:endParaRPr>
          </a:p>
        </p:txBody>
      </p:sp>
      <p:sp>
        <p:nvSpPr>
          <p:cNvPr id="59" name="AutoShape 14"/>
          <p:cNvSpPr>
            <a:spLocks noChangeArrowheads="1"/>
          </p:cNvSpPr>
          <p:nvPr/>
        </p:nvSpPr>
        <p:spPr bwMode="auto">
          <a:xfrm rot="1979701">
            <a:off x="5764519" y="2022197"/>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60" name="AutoShape 14"/>
          <p:cNvSpPr>
            <a:spLocks noChangeArrowheads="1"/>
          </p:cNvSpPr>
          <p:nvPr/>
        </p:nvSpPr>
        <p:spPr bwMode="auto">
          <a:xfrm rot="6725060">
            <a:off x="6564956" y="4014568"/>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61" name="AutoShape 14"/>
          <p:cNvSpPr>
            <a:spLocks noChangeArrowheads="1"/>
          </p:cNvSpPr>
          <p:nvPr/>
        </p:nvSpPr>
        <p:spPr bwMode="auto">
          <a:xfrm rot="14951986">
            <a:off x="2909076" y="4013208"/>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62" name="AutoShape 14"/>
          <p:cNvSpPr>
            <a:spLocks noChangeArrowheads="1"/>
          </p:cNvSpPr>
          <p:nvPr/>
        </p:nvSpPr>
        <p:spPr bwMode="auto">
          <a:xfrm rot="10800000">
            <a:off x="4820478" y="5195435"/>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sp>
        <p:nvSpPr>
          <p:cNvPr id="63" name="AutoShape 14"/>
          <p:cNvSpPr>
            <a:spLocks noChangeArrowheads="1"/>
          </p:cNvSpPr>
          <p:nvPr/>
        </p:nvSpPr>
        <p:spPr bwMode="auto">
          <a:xfrm rot="19631962">
            <a:off x="3629323" y="2010610"/>
            <a:ext cx="425691" cy="272607"/>
          </a:xfrm>
          <a:prstGeom prst="triangle">
            <a:avLst>
              <a:gd name="adj" fmla="val 50000"/>
            </a:avLst>
          </a:prstGeom>
          <a:solidFill>
            <a:schemeClr val="accent6"/>
          </a:solidFill>
          <a:ln w="9525">
            <a:solidFill>
              <a:schemeClr val="bg2"/>
            </a:solidFill>
            <a:miter lim="800000"/>
            <a:headEnd/>
            <a:tailEnd/>
          </a:ln>
        </p:spPr>
        <p:txBody>
          <a:bodyPr wrap="none" anchor="ctr"/>
          <a:lstStyle/>
          <a:p>
            <a:pPr algn="ctr" rtl="1"/>
            <a:endParaRPr lang="en-US" dirty="0"/>
          </a:p>
        </p:txBody>
      </p:sp>
      <p:grpSp>
        <p:nvGrpSpPr>
          <p:cNvPr id="64" name="Group 63"/>
          <p:cNvGrpSpPr/>
          <p:nvPr/>
        </p:nvGrpSpPr>
        <p:grpSpPr>
          <a:xfrm>
            <a:off x="2979072" y="1734783"/>
            <a:ext cx="3931920" cy="3383280"/>
            <a:chOff x="627866" y="1299902"/>
            <a:chExt cx="3962400" cy="3352800"/>
          </a:xfrm>
        </p:grpSpPr>
        <p:sp>
          <p:nvSpPr>
            <p:cNvPr id="65"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67" name="AutoShape 4"/>
            <p:cNvSpPr>
              <a:spLocks noChangeArrowheads="1"/>
            </p:cNvSpPr>
            <p:nvPr/>
          </p:nvSpPr>
          <p:spPr bwMode="auto">
            <a:xfrm>
              <a:off x="1885166" y="2525761"/>
              <a:ext cx="1447800" cy="1066800"/>
            </a:xfrm>
            <a:prstGeom prst="pentagon">
              <a:avLst/>
            </a:prstGeom>
            <a:solidFill>
              <a:schemeClr val="accent6"/>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القدرات</a:t>
              </a:r>
              <a:endParaRPr lang="en-US" sz="1600" b="1" dirty="0">
                <a:solidFill>
                  <a:schemeClr val="bg1"/>
                </a:solidFill>
              </a:endParaRPr>
            </a:p>
          </p:txBody>
        </p:sp>
        <p:cxnSp>
          <p:nvCxnSpPr>
            <p:cNvPr id="68" name="AutoShape 15"/>
            <p:cNvCxnSpPr>
              <a:cxnSpLocks noChangeShapeType="1"/>
              <a:stCxn id="65" idx="1"/>
              <a:endCxn id="67"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69" name="AutoShape 16"/>
            <p:cNvCxnSpPr>
              <a:cxnSpLocks noChangeShapeType="1"/>
              <a:stCxn id="65" idx="0"/>
              <a:endCxn id="67"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70" name="AutoShape 17"/>
            <p:cNvCxnSpPr>
              <a:cxnSpLocks noChangeShapeType="1"/>
              <a:stCxn id="65" idx="5"/>
              <a:endCxn id="67"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71" name="AutoShape 18"/>
            <p:cNvCxnSpPr>
              <a:cxnSpLocks noChangeShapeType="1"/>
              <a:stCxn id="65" idx="4"/>
              <a:endCxn id="67"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72" name="AutoShape 19"/>
            <p:cNvCxnSpPr>
              <a:cxnSpLocks noChangeShapeType="1"/>
              <a:stCxn id="65" idx="2"/>
              <a:endCxn id="67"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73" name="TextBox 72"/>
            <p:cNvSpPr txBox="1"/>
            <p:nvPr/>
          </p:nvSpPr>
          <p:spPr>
            <a:xfrm>
              <a:off x="2503593" y="1961933"/>
              <a:ext cx="1335169" cy="579507"/>
            </a:xfrm>
            <a:prstGeom prst="rect">
              <a:avLst/>
            </a:prstGeom>
            <a:noFill/>
          </p:spPr>
          <p:txBody>
            <a:bodyPr wrap="square" rtlCol="0">
              <a:spAutoFit/>
            </a:bodyPr>
            <a:lstStyle/>
            <a:p>
              <a:pPr algn="ctr" rtl="1"/>
              <a:r>
                <a:rPr lang="ar-AE" sz="1600" dirty="0"/>
                <a:t>4.1. </a:t>
              </a:r>
              <a:r>
                <a:rPr lang="ar-AE" sz="1600" dirty="0">
                  <a:latin typeface="FrutigerLTArabic-55Roman"/>
                </a:rPr>
                <a:t>القيادة والتواصل</a:t>
              </a:r>
            </a:p>
          </p:txBody>
        </p:sp>
        <p:sp>
          <p:nvSpPr>
            <p:cNvPr id="74" name="TextBox 73"/>
            <p:cNvSpPr txBox="1"/>
            <p:nvPr/>
          </p:nvSpPr>
          <p:spPr>
            <a:xfrm>
              <a:off x="3052432" y="3146429"/>
              <a:ext cx="1335169" cy="335504"/>
            </a:xfrm>
            <a:prstGeom prst="rect">
              <a:avLst/>
            </a:prstGeom>
            <a:noFill/>
          </p:spPr>
          <p:txBody>
            <a:bodyPr wrap="square" rtlCol="0">
              <a:spAutoFit/>
            </a:bodyPr>
            <a:lstStyle/>
            <a:p>
              <a:pPr algn="ctr" rtl="1"/>
              <a:r>
                <a:rPr lang="ar-AE" sz="1600" dirty="0"/>
                <a:t>4.2. </a:t>
              </a:r>
              <a:r>
                <a:rPr lang="ar-AE" sz="1600" dirty="0">
                  <a:latin typeface="FrutigerLTArabic-55Roman"/>
                </a:rPr>
                <a:t>الابتكار</a:t>
              </a:r>
              <a:endParaRPr lang="en-US" sz="1600" dirty="0"/>
            </a:p>
          </p:txBody>
        </p:sp>
        <p:sp>
          <p:nvSpPr>
            <p:cNvPr id="75" name="TextBox 74"/>
            <p:cNvSpPr txBox="1"/>
            <p:nvPr/>
          </p:nvSpPr>
          <p:spPr>
            <a:xfrm>
              <a:off x="786720" y="3111582"/>
              <a:ext cx="1335169" cy="823511"/>
            </a:xfrm>
            <a:prstGeom prst="rect">
              <a:avLst/>
            </a:prstGeom>
            <a:noFill/>
          </p:spPr>
          <p:txBody>
            <a:bodyPr wrap="square" rtlCol="0">
              <a:spAutoFit/>
            </a:bodyPr>
            <a:lstStyle/>
            <a:p>
              <a:pPr algn="ctr" rtl="1"/>
              <a:r>
                <a:rPr lang="ar-AE" sz="1600" dirty="0"/>
                <a:t>4.4. ربط المكافآت </a:t>
              </a:r>
            </a:p>
            <a:p>
              <a:pPr algn="ctr" rtl="1"/>
              <a:r>
                <a:rPr lang="ar-AE" sz="1600" dirty="0"/>
                <a:t>بالأداء</a:t>
              </a:r>
              <a:endParaRPr lang="en-US" sz="1600" dirty="0"/>
            </a:p>
          </p:txBody>
        </p:sp>
        <p:sp>
          <p:nvSpPr>
            <p:cNvPr id="76" name="TextBox 75"/>
            <p:cNvSpPr txBox="1"/>
            <p:nvPr/>
          </p:nvSpPr>
          <p:spPr>
            <a:xfrm>
              <a:off x="1905330" y="3912357"/>
              <a:ext cx="1335169" cy="579507"/>
            </a:xfrm>
            <a:prstGeom prst="rect">
              <a:avLst/>
            </a:prstGeom>
            <a:noFill/>
          </p:spPr>
          <p:txBody>
            <a:bodyPr wrap="square" rtlCol="0">
              <a:spAutoFit/>
            </a:bodyPr>
            <a:lstStyle/>
            <a:p>
              <a:pPr algn="ctr" rtl="1"/>
              <a:r>
                <a:rPr lang="ar-AE" sz="1600" dirty="0"/>
                <a:t>4.3. </a:t>
              </a:r>
              <a:r>
                <a:rPr lang="ar-AE" sz="1600" dirty="0">
                  <a:latin typeface="FrutigerLTArabic-55Roman"/>
                </a:rPr>
                <a:t>التدريب والتعلم</a:t>
              </a:r>
              <a:endParaRPr lang="en-US" sz="1600" dirty="0"/>
            </a:p>
          </p:txBody>
        </p:sp>
        <p:sp>
          <p:nvSpPr>
            <p:cNvPr id="77" name="TextBox 76"/>
            <p:cNvSpPr txBox="1"/>
            <p:nvPr/>
          </p:nvSpPr>
          <p:spPr>
            <a:xfrm>
              <a:off x="1313862" y="1953773"/>
              <a:ext cx="1335169" cy="579507"/>
            </a:xfrm>
            <a:prstGeom prst="rect">
              <a:avLst/>
            </a:prstGeom>
            <a:noFill/>
          </p:spPr>
          <p:txBody>
            <a:bodyPr wrap="square" rtlCol="0">
              <a:spAutoFit/>
            </a:bodyPr>
            <a:lstStyle/>
            <a:p>
              <a:pPr algn="ctr" rtl="1"/>
              <a:r>
                <a:rPr lang="ar-AE" sz="1600" dirty="0"/>
                <a:t>4.5. </a:t>
              </a:r>
              <a:r>
                <a:rPr lang="ar-AE" sz="1600" dirty="0">
                  <a:latin typeface="FrutigerLTArabic-55Roman"/>
                </a:rPr>
                <a:t>إدارة </a:t>
              </a:r>
            </a:p>
            <a:p>
              <a:pPr algn="ctr" rtl="1"/>
              <a:r>
                <a:rPr lang="ar-AE" sz="1600" dirty="0">
                  <a:latin typeface="FrutigerLTArabic-55Roman"/>
                </a:rPr>
                <a:t>التغيير</a:t>
              </a:r>
              <a:endParaRPr lang="ar-AE" sz="1600" dirty="0"/>
            </a:p>
          </p:txBody>
        </p:sp>
      </p:grpSp>
    </p:spTree>
    <p:extLst>
      <p:ext uri="{BB962C8B-B14F-4D97-AF65-F5344CB8AC3E}">
        <p14:creationId xmlns:p14="http://schemas.microsoft.com/office/powerpoint/2010/main" val="8141650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0"/>
                                        </p:tgtEl>
                                        <p:attrNameLst>
                                          <p:attrName>style.visibility</p:attrName>
                                        </p:attrNameLst>
                                      </p:cBhvr>
                                      <p:to>
                                        <p:strVal val="visible"/>
                                      </p:to>
                                    </p:set>
                                    <p:animEffect transition="in" filter="fade">
                                      <p:cBhvr>
                                        <p:cTn id="10" dur="500"/>
                                        <p:tgtEl>
                                          <p:spTgt spid="6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fade">
                                      <p:cBhvr>
                                        <p:cTn id="13" dur="500"/>
                                        <p:tgtEl>
                                          <p:spTgt spid="6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Effect transition="in" filter="fade">
                                      <p:cBhvr>
                                        <p:cTn id="16" dur="500"/>
                                        <p:tgtEl>
                                          <p:spTgt spid="6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3"/>
                                        </p:tgtEl>
                                        <p:attrNameLst>
                                          <p:attrName>style.visibility</p:attrName>
                                        </p:attrNameLst>
                                      </p:cBhvr>
                                      <p:to>
                                        <p:strVal val="visible"/>
                                      </p:to>
                                    </p:set>
                                    <p:animEffect transition="in" filter="fade">
                                      <p:cBhvr>
                                        <p:cTn id="19"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P spid="61" grpId="0" animBg="1"/>
      <p:bldP spid="62" grpId="0" animBg="1"/>
      <p:bldP spid="6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Shape 12"/>
          <p:cNvSpPr/>
          <p:nvPr/>
        </p:nvSpPr>
        <p:spPr>
          <a:xfrm rot="5400000">
            <a:off x="8401056" y="3633894"/>
            <a:ext cx="900397" cy="1498240"/>
          </a:xfrm>
          <a:prstGeom prst="corner">
            <a:avLst>
              <a:gd name="adj1" fmla="val 16120"/>
              <a:gd name="adj2" fmla="val 16110"/>
            </a:avLst>
          </a:prstGeom>
          <a:solidFill>
            <a:schemeClr val="accent6">
              <a:lumMod val="60000"/>
              <a:lumOff val="4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4" name="Freeform 13"/>
          <p:cNvSpPr/>
          <p:nvPr/>
        </p:nvSpPr>
        <p:spPr>
          <a:xfrm>
            <a:off x="8250757" y="4099833"/>
            <a:ext cx="1352620" cy="635588"/>
          </a:xfrm>
          <a:custGeom>
            <a:avLst/>
            <a:gdLst>
              <a:gd name="connsiteX0" fmla="*/ 0 w 1352620"/>
              <a:gd name="connsiteY0" fmla="*/ 0 h 1185650"/>
              <a:gd name="connsiteX1" fmla="*/ 1352620 w 1352620"/>
              <a:gd name="connsiteY1" fmla="*/ 0 h 1185650"/>
              <a:gd name="connsiteX2" fmla="*/ 1352620 w 1352620"/>
              <a:gd name="connsiteY2" fmla="*/ 1185650 h 1185650"/>
              <a:gd name="connsiteX3" fmla="*/ 0 w 1352620"/>
              <a:gd name="connsiteY3" fmla="*/ 1185650 h 1185650"/>
              <a:gd name="connsiteX4" fmla="*/ 0 w 1352620"/>
              <a:gd name="connsiteY4" fmla="*/ 0 h 118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2620" h="1185650">
                <a:moveTo>
                  <a:pt x="0" y="0"/>
                </a:moveTo>
                <a:lnTo>
                  <a:pt x="1352620" y="0"/>
                </a:lnTo>
                <a:lnTo>
                  <a:pt x="1352620" y="1185650"/>
                </a:lnTo>
                <a:lnTo>
                  <a:pt x="0" y="11856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lvl="0" algn="ctr" defTabSz="1422400">
              <a:lnSpc>
                <a:spcPct val="90000"/>
              </a:lnSpc>
              <a:spcBef>
                <a:spcPct val="0"/>
              </a:spcBef>
              <a:spcAft>
                <a:spcPct val="35000"/>
              </a:spcAft>
            </a:pPr>
            <a:r>
              <a:rPr lang="ar-SA" sz="2800" kern="1200" dirty="0">
                <a:solidFill>
                  <a:schemeClr val="accent6">
                    <a:lumMod val="50000"/>
                  </a:schemeClr>
                </a:solidFill>
                <a:latin typeface="Arial" panose="020B0604020202020204" pitchFamily="34" charset="0"/>
                <a:cs typeface="Arial" panose="020B0604020202020204" pitchFamily="34" charset="0"/>
              </a:rPr>
              <a:t>مبتدئ</a:t>
            </a:r>
            <a:endParaRPr lang="en-US" sz="2800" kern="1200" dirty="0">
              <a:solidFill>
                <a:schemeClr val="accent6">
                  <a:lumMod val="50000"/>
                </a:schemeClr>
              </a:solidFill>
              <a:latin typeface="Arial" panose="020B0604020202020204" pitchFamily="34" charset="0"/>
              <a:cs typeface="Arial" panose="020B0604020202020204" pitchFamily="34" charset="0"/>
            </a:endParaRPr>
          </a:p>
        </p:txBody>
      </p:sp>
      <p:sp>
        <p:nvSpPr>
          <p:cNvPr id="16" name="L-Shape 15"/>
          <p:cNvSpPr/>
          <p:nvPr/>
        </p:nvSpPr>
        <p:spPr>
          <a:xfrm rot="5400000">
            <a:off x="6499811" y="3633895"/>
            <a:ext cx="900397" cy="1498240"/>
          </a:xfrm>
          <a:prstGeom prst="corner">
            <a:avLst>
              <a:gd name="adj1" fmla="val 16120"/>
              <a:gd name="adj2" fmla="val 16110"/>
            </a:avLst>
          </a:prstGeom>
          <a:solidFill>
            <a:schemeClr val="accent6">
              <a:lumMod val="60000"/>
              <a:lumOff val="4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7" name="Freeform 16"/>
          <p:cNvSpPr/>
          <p:nvPr/>
        </p:nvSpPr>
        <p:spPr>
          <a:xfrm>
            <a:off x="6349513" y="4099834"/>
            <a:ext cx="1352620" cy="602928"/>
          </a:xfrm>
          <a:custGeom>
            <a:avLst/>
            <a:gdLst>
              <a:gd name="connsiteX0" fmla="*/ 0 w 1352620"/>
              <a:gd name="connsiteY0" fmla="*/ 0 h 1185650"/>
              <a:gd name="connsiteX1" fmla="*/ 1352620 w 1352620"/>
              <a:gd name="connsiteY1" fmla="*/ 0 h 1185650"/>
              <a:gd name="connsiteX2" fmla="*/ 1352620 w 1352620"/>
              <a:gd name="connsiteY2" fmla="*/ 1185650 h 1185650"/>
              <a:gd name="connsiteX3" fmla="*/ 0 w 1352620"/>
              <a:gd name="connsiteY3" fmla="*/ 1185650 h 1185650"/>
              <a:gd name="connsiteX4" fmla="*/ 0 w 1352620"/>
              <a:gd name="connsiteY4" fmla="*/ 0 h 118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2620" h="1185650">
                <a:moveTo>
                  <a:pt x="0" y="0"/>
                </a:moveTo>
                <a:lnTo>
                  <a:pt x="1352620" y="0"/>
                </a:lnTo>
                <a:lnTo>
                  <a:pt x="1352620" y="1185650"/>
                </a:lnTo>
                <a:lnTo>
                  <a:pt x="0" y="11856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lvl="0" algn="ctr" defTabSz="1422400">
              <a:lnSpc>
                <a:spcPct val="90000"/>
              </a:lnSpc>
              <a:spcBef>
                <a:spcPct val="0"/>
              </a:spcBef>
              <a:spcAft>
                <a:spcPct val="35000"/>
              </a:spcAft>
            </a:pPr>
            <a:r>
              <a:rPr lang="ar-SA" sz="2800" kern="1200" dirty="0">
                <a:solidFill>
                  <a:schemeClr val="accent6">
                    <a:lumMod val="50000"/>
                  </a:schemeClr>
                </a:solidFill>
                <a:latin typeface="Arial" panose="020B0604020202020204" pitchFamily="34" charset="0"/>
                <a:cs typeface="Arial" panose="020B0604020202020204" pitchFamily="34" charset="0"/>
              </a:rPr>
              <a:t>ناشئ</a:t>
            </a:r>
            <a:endParaRPr lang="en-US" sz="2800" kern="1200" dirty="0">
              <a:solidFill>
                <a:schemeClr val="accent6">
                  <a:lumMod val="50000"/>
                </a:schemeClr>
              </a:solidFill>
              <a:latin typeface="Arial" panose="020B0604020202020204" pitchFamily="34" charset="0"/>
              <a:cs typeface="Arial" panose="020B0604020202020204" pitchFamily="34" charset="0"/>
            </a:endParaRPr>
          </a:p>
        </p:txBody>
      </p:sp>
      <p:sp>
        <p:nvSpPr>
          <p:cNvPr id="19" name="L-Shape 18"/>
          <p:cNvSpPr/>
          <p:nvPr/>
        </p:nvSpPr>
        <p:spPr>
          <a:xfrm rot="5400000">
            <a:off x="4528030" y="3634856"/>
            <a:ext cx="900397" cy="1498240"/>
          </a:xfrm>
          <a:prstGeom prst="corner">
            <a:avLst>
              <a:gd name="adj1" fmla="val 16120"/>
              <a:gd name="adj2" fmla="val 16110"/>
            </a:avLst>
          </a:prstGeom>
          <a:solidFill>
            <a:schemeClr val="accent6">
              <a:lumMod val="60000"/>
              <a:lumOff val="4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0" name="Freeform 19"/>
          <p:cNvSpPr/>
          <p:nvPr/>
        </p:nvSpPr>
        <p:spPr>
          <a:xfrm>
            <a:off x="4377731" y="4100795"/>
            <a:ext cx="1352620" cy="638874"/>
          </a:xfrm>
          <a:custGeom>
            <a:avLst/>
            <a:gdLst>
              <a:gd name="connsiteX0" fmla="*/ 0 w 1352620"/>
              <a:gd name="connsiteY0" fmla="*/ 0 h 1185650"/>
              <a:gd name="connsiteX1" fmla="*/ 1352620 w 1352620"/>
              <a:gd name="connsiteY1" fmla="*/ 0 h 1185650"/>
              <a:gd name="connsiteX2" fmla="*/ 1352620 w 1352620"/>
              <a:gd name="connsiteY2" fmla="*/ 1185650 h 1185650"/>
              <a:gd name="connsiteX3" fmla="*/ 0 w 1352620"/>
              <a:gd name="connsiteY3" fmla="*/ 1185650 h 1185650"/>
              <a:gd name="connsiteX4" fmla="*/ 0 w 1352620"/>
              <a:gd name="connsiteY4" fmla="*/ 0 h 118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2620" h="1185650">
                <a:moveTo>
                  <a:pt x="0" y="0"/>
                </a:moveTo>
                <a:lnTo>
                  <a:pt x="1352620" y="0"/>
                </a:lnTo>
                <a:lnTo>
                  <a:pt x="1352620" y="1185650"/>
                </a:lnTo>
                <a:lnTo>
                  <a:pt x="0" y="11856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lvl="0" algn="ctr" defTabSz="1422400">
              <a:lnSpc>
                <a:spcPct val="90000"/>
              </a:lnSpc>
              <a:spcBef>
                <a:spcPct val="0"/>
              </a:spcBef>
              <a:spcAft>
                <a:spcPct val="35000"/>
              </a:spcAft>
            </a:pPr>
            <a:r>
              <a:rPr lang="ar-AE" sz="2800" kern="1200" dirty="0">
                <a:solidFill>
                  <a:schemeClr val="accent6">
                    <a:lumMod val="50000"/>
                  </a:schemeClr>
                </a:solidFill>
                <a:latin typeface="Arial" panose="020B0604020202020204" pitchFamily="34" charset="0"/>
                <a:cs typeface="Arial" panose="020B0604020202020204" pitchFamily="34" charset="0"/>
              </a:rPr>
              <a:t>متوسط</a:t>
            </a:r>
            <a:endParaRPr lang="en-US" sz="2800" kern="1200" dirty="0">
              <a:solidFill>
                <a:schemeClr val="accent6">
                  <a:lumMod val="50000"/>
                </a:schemeClr>
              </a:solidFill>
              <a:latin typeface="Arial" panose="020B0604020202020204" pitchFamily="34" charset="0"/>
              <a:cs typeface="Arial" panose="020B0604020202020204" pitchFamily="34" charset="0"/>
            </a:endParaRPr>
          </a:p>
        </p:txBody>
      </p:sp>
      <p:sp>
        <p:nvSpPr>
          <p:cNvPr id="22" name="L-Shape 21"/>
          <p:cNvSpPr/>
          <p:nvPr/>
        </p:nvSpPr>
        <p:spPr>
          <a:xfrm rot="5400000">
            <a:off x="2587115" y="3634855"/>
            <a:ext cx="900397" cy="1498240"/>
          </a:xfrm>
          <a:prstGeom prst="corner">
            <a:avLst>
              <a:gd name="adj1" fmla="val 16120"/>
              <a:gd name="adj2" fmla="val 16110"/>
            </a:avLst>
          </a:prstGeom>
          <a:solidFill>
            <a:schemeClr val="accent6">
              <a:lumMod val="60000"/>
              <a:lumOff val="4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3" name="Freeform 22"/>
          <p:cNvSpPr/>
          <p:nvPr/>
        </p:nvSpPr>
        <p:spPr>
          <a:xfrm>
            <a:off x="2436816" y="4100794"/>
            <a:ext cx="1352620" cy="670764"/>
          </a:xfrm>
          <a:custGeom>
            <a:avLst/>
            <a:gdLst>
              <a:gd name="connsiteX0" fmla="*/ 0 w 1352620"/>
              <a:gd name="connsiteY0" fmla="*/ 0 h 1185650"/>
              <a:gd name="connsiteX1" fmla="*/ 1352620 w 1352620"/>
              <a:gd name="connsiteY1" fmla="*/ 0 h 1185650"/>
              <a:gd name="connsiteX2" fmla="*/ 1352620 w 1352620"/>
              <a:gd name="connsiteY2" fmla="*/ 1185650 h 1185650"/>
              <a:gd name="connsiteX3" fmla="*/ 0 w 1352620"/>
              <a:gd name="connsiteY3" fmla="*/ 1185650 h 1185650"/>
              <a:gd name="connsiteX4" fmla="*/ 0 w 1352620"/>
              <a:gd name="connsiteY4" fmla="*/ 0 h 118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2620" h="1185650">
                <a:moveTo>
                  <a:pt x="0" y="0"/>
                </a:moveTo>
                <a:lnTo>
                  <a:pt x="1352620" y="0"/>
                </a:lnTo>
                <a:lnTo>
                  <a:pt x="1352620" y="1185650"/>
                </a:lnTo>
                <a:lnTo>
                  <a:pt x="0" y="11856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lvl="0" algn="ctr" defTabSz="1422400">
              <a:lnSpc>
                <a:spcPct val="90000"/>
              </a:lnSpc>
              <a:spcAft>
                <a:spcPct val="35000"/>
              </a:spcAft>
            </a:pPr>
            <a:r>
              <a:rPr lang="ar-SA" sz="2800" dirty="0">
                <a:solidFill>
                  <a:schemeClr val="accent6">
                    <a:lumMod val="50000"/>
                  </a:schemeClr>
                </a:solidFill>
                <a:latin typeface="Arial" panose="020B0604020202020204" pitchFamily="34" charset="0"/>
                <a:cs typeface="Arial" panose="020B0604020202020204" pitchFamily="34" charset="0"/>
              </a:rPr>
              <a:t>متقدم</a:t>
            </a:r>
            <a:endParaRPr lang="en-US" sz="2800" kern="1200" dirty="0">
              <a:solidFill>
                <a:schemeClr val="accent6">
                  <a:lumMod val="50000"/>
                </a:schemeClr>
              </a:solidFill>
              <a:latin typeface="Arial" panose="020B0604020202020204" pitchFamily="34" charset="0"/>
              <a:cs typeface="Arial" panose="020B0604020202020204" pitchFamily="34" charset="0"/>
            </a:endParaRPr>
          </a:p>
        </p:txBody>
      </p:sp>
      <p:sp>
        <p:nvSpPr>
          <p:cNvPr id="25" name="L-Shape 24"/>
          <p:cNvSpPr/>
          <p:nvPr/>
        </p:nvSpPr>
        <p:spPr>
          <a:xfrm rot="5400000">
            <a:off x="677394" y="3641574"/>
            <a:ext cx="900397" cy="1498240"/>
          </a:xfrm>
          <a:prstGeom prst="corner">
            <a:avLst>
              <a:gd name="adj1" fmla="val 16120"/>
              <a:gd name="adj2" fmla="val 16110"/>
            </a:avLst>
          </a:prstGeom>
          <a:solidFill>
            <a:schemeClr val="accent6">
              <a:lumMod val="60000"/>
              <a:lumOff val="4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6" name="Freeform 25"/>
          <p:cNvSpPr/>
          <p:nvPr/>
        </p:nvSpPr>
        <p:spPr>
          <a:xfrm>
            <a:off x="527096" y="4107513"/>
            <a:ext cx="1352620" cy="599005"/>
          </a:xfrm>
          <a:custGeom>
            <a:avLst/>
            <a:gdLst>
              <a:gd name="connsiteX0" fmla="*/ 0 w 1352620"/>
              <a:gd name="connsiteY0" fmla="*/ 0 h 1185650"/>
              <a:gd name="connsiteX1" fmla="*/ 1352620 w 1352620"/>
              <a:gd name="connsiteY1" fmla="*/ 0 h 1185650"/>
              <a:gd name="connsiteX2" fmla="*/ 1352620 w 1352620"/>
              <a:gd name="connsiteY2" fmla="*/ 1185650 h 1185650"/>
              <a:gd name="connsiteX3" fmla="*/ 0 w 1352620"/>
              <a:gd name="connsiteY3" fmla="*/ 1185650 h 1185650"/>
              <a:gd name="connsiteX4" fmla="*/ 0 w 1352620"/>
              <a:gd name="connsiteY4" fmla="*/ 0 h 118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2620" h="1185650">
                <a:moveTo>
                  <a:pt x="0" y="0"/>
                </a:moveTo>
                <a:lnTo>
                  <a:pt x="1352620" y="0"/>
                </a:lnTo>
                <a:lnTo>
                  <a:pt x="1352620" y="1185650"/>
                </a:lnTo>
                <a:lnTo>
                  <a:pt x="0" y="11856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t" anchorCtr="0">
            <a:noAutofit/>
          </a:bodyPr>
          <a:lstStyle/>
          <a:p>
            <a:pPr lvl="0" algn="ctr" defTabSz="1422400">
              <a:lnSpc>
                <a:spcPct val="90000"/>
              </a:lnSpc>
              <a:spcBef>
                <a:spcPct val="0"/>
              </a:spcBef>
              <a:spcAft>
                <a:spcPct val="35000"/>
              </a:spcAft>
            </a:pPr>
            <a:r>
              <a:rPr lang="ar-SA" sz="2800" kern="1200" dirty="0">
                <a:solidFill>
                  <a:schemeClr val="accent6">
                    <a:lumMod val="50000"/>
                  </a:schemeClr>
                </a:solidFill>
                <a:latin typeface="Arial" panose="020B0604020202020204" pitchFamily="34" charset="0"/>
                <a:cs typeface="Arial" panose="020B0604020202020204" pitchFamily="34" charset="0"/>
              </a:rPr>
              <a:t>متميز</a:t>
            </a:r>
            <a:endParaRPr lang="en-US" sz="2800" kern="1200" dirty="0">
              <a:solidFill>
                <a:schemeClr val="accent6">
                  <a:lumMod val="50000"/>
                </a:schemeClr>
              </a:solidFill>
              <a:latin typeface="Arial" panose="020B0604020202020204" pitchFamily="34" charset="0"/>
              <a:cs typeface="Arial" panose="020B0604020202020204" pitchFamily="34" charset="0"/>
            </a:endParaRPr>
          </a:p>
        </p:txBody>
      </p:sp>
      <p:sp>
        <p:nvSpPr>
          <p:cNvPr id="2" name="Rectangle 1"/>
          <p:cNvSpPr/>
          <p:nvPr/>
        </p:nvSpPr>
        <p:spPr bwMode="auto">
          <a:xfrm>
            <a:off x="433336" y="2314593"/>
            <a:ext cx="9170041" cy="1170899"/>
          </a:xfrm>
          <a:prstGeom prst="rect">
            <a:avLst/>
          </a:prstGeom>
          <a:solidFill>
            <a:schemeClr val="bg1"/>
          </a:solidFill>
          <a:ln w="2857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معاني التقييم للمستويات النضج الخمسة (1-5)</a:t>
            </a:r>
          </a:p>
        </p:txBody>
      </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
        <p:nvSpPr>
          <p:cNvPr id="143" name="Rectangle 246"/>
          <p:cNvSpPr>
            <a:spLocks noChangeArrowheads="1"/>
          </p:cNvSpPr>
          <p:nvPr/>
        </p:nvSpPr>
        <p:spPr bwMode="auto">
          <a:xfrm>
            <a:off x="8185316" y="4849777"/>
            <a:ext cx="1553152" cy="1695421"/>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هذا هو الحد الأدنى للتقييم</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لم يتم العثور على دليل يدعم طلب فريق التقييم</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العمل الداخلي للتخطيط وادارة الأداء غير واضح </a:t>
            </a:r>
          </a:p>
          <a:p>
            <a:pPr algn="r" rtl="1" eaLnBrk="0" hangingPunct="0">
              <a:lnSpc>
                <a:spcPct val="150000"/>
              </a:lnSpc>
            </a:pPr>
            <a:endParaRPr lang="ar-AE" sz="950" dirty="0">
              <a:latin typeface="Arial" panose="020B0604020202020204" pitchFamily="34" charset="0"/>
              <a:cs typeface="Arial" panose="020B0604020202020204" pitchFamily="34" charset="0"/>
            </a:endParaRPr>
          </a:p>
        </p:txBody>
      </p:sp>
      <p:sp>
        <p:nvSpPr>
          <p:cNvPr id="144" name="Text Box 245"/>
          <p:cNvSpPr txBox="1">
            <a:spLocks noChangeArrowheads="1"/>
          </p:cNvSpPr>
          <p:nvPr/>
        </p:nvSpPr>
        <p:spPr bwMode="auto">
          <a:xfrm>
            <a:off x="6496779" y="938175"/>
            <a:ext cx="3046548" cy="261610"/>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مستويات النضج الخمسة </a:t>
            </a:r>
          </a:p>
        </p:txBody>
      </p:sp>
      <p:sp>
        <p:nvSpPr>
          <p:cNvPr id="58" name="TextBox 57"/>
          <p:cNvSpPr txBox="1"/>
          <p:nvPr/>
        </p:nvSpPr>
        <p:spPr>
          <a:xfrm>
            <a:off x="679161" y="2311255"/>
            <a:ext cx="1008935"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6600" b="1" dirty="0">
                <a:solidFill>
                  <a:schemeClr val="accent6">
                    <a:lumMod val="20000"/>
                    <a:lumOff val="80000"/>
                  </a:schemeClr>
                </a:solidFill>
                <a:latin typeface="AtrissiGhad Bold" charset="0"/>
                <a:cs typeface="AtrissiGhad Bold" charset="0"/>
              </a:rPr>
              <a:t>5</a:t>
            </a:r>
            <a:endParaRPr lang="en-US" sz="6600" b="1" dirty="0">
              <a:solidFill>
                <a:schemeClr val="accent6">
                  <a:lumMod val="20000"/>
                  <a:lumOff val="80000"/>
                </a:schemeClr>
              </a:solidFill>
              <a:latin typeface="AtrissiGhad Bold" charset="0"/>
              <a:cs typeface="AtrissiGhad Bold" charset="0"/>
            </a:endParaRPr>
          </a:p>
        </p:txBody>
      </p:sp>
      <p:sp>
        <p:nvSpPr>
          <p:cNvPr id="59" name="AutoShape 14"/>
          <p:cNvSpPr>
            <a:spLocks noChangeArrowheads="1"/>
          </p:cNvSpPr>
          <p:nvPr/>
        </p:nvSpPr>
        <p:spPr bwMode="auto">
          <a:xfrm rot="10800000">
            <a:off x="6711330" y="3578913"/>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39" name="TextBox 38"/>
          <p:cNvSpPr txBox="1"/>
          <p:nvPr/>
        </p:nvSpPr>
        <p:spPr>
          <a:xfrm>
            <a:off x="4518385" y="2311255"/>
            <a:ext cx="1008935"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6600" b="1" dirty="0">
                <a:solidFill>
                  <a:schemeClr val="accent6">
                    <a:lumMod val="20000"/>
                    <a:lumOff val="80000"/>
                  </a:schemeClr>
                </a:solidFill>
                <a:latin typeface="AtrissiGhad Bold" charset="0"/>
                <a:cs typeface="AtrissiGhad Bold" charset="0"/>
              </a:rPr>
              <a:t>3</a:t>
            </a:r>
            <a:endParaRPr lang="en-US" sz="6600" b="1" dirty="0">
              <a:solidFill>
                <a:schemeClr val="accent6">
                  <a:lumMod val="20000"/>
                  <a:lumOff val="80000"/>
                </a:schemeClr>
              </a:solidFill>
              <a:latin typeface="AtrissiGhad Bold" charset="0"/>
              <a:cs typeface="AtrissiGhad Bold" charset="0"/>
            </a:endParaRPr>
          </a:p>
        </p:txBody>
      </p:sp>
      <p:sp>
        <p:nvSpPr>
          <p:cNvPr id="40" name="TextBox 39"/>
          <p:cNvSpPr txBox="1"/>
          <p:nvPr/>
        </p:nvSpPr>
        <p:spPr>
          <a:xfrm>
            <a:off x="2598773" y="2311255"/>
            <a:ext cx="1008935"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6600" b="1" dirty="0">
                <a:solidFill>
                  <a:schemeClr val="accent6">
                    <a:lumMod val="20000"/>
                    <a:lumOff val="80000"/>
                  </a:schemeClr>
                </a:solidFill>
                <a:latin typeface="AtrissiGhad Bold" charset="0"/>
                <a:cs typeface="AtrissiGhad Bold" charset="0"/>
              </a:rPr>
              <a:t>4</a:t>
            </a:r>
            <a:endParaRPr lang="en-US" sz="6600" b="1" dirty="0">
              <a:solidFill>
                <a:schemeClr val="accent6">
                  <a:lumMod val="20000"/>
                  <a:lumOff val="80000"/>
                </a:schemeClr>
              </a:solidFill>
              <a:latin typeface="AtrissiGhad Bold" charset="0"/>
              <a:cs typeface="AtrissiGhad Bold" charset="0"/>
            </a:endParaRPr>
          </a:p>
        </p:txBody>
      </p:sp>
      <p:sp>
        <p:nvSpPr>
          <p:cNvPr id="41" name="TextBox 40"/>
          <p:cNvSpPr txBox="1"/>
          <p:nvPr/>
        </p:nvSpPr>
        <p:spPr>
          <a:xfrm>
            <a:off x="6437997" y="2311255"/>
            <a:ext cx="1008935"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6600" b="1" dirty="0">
                <a:solidFill>
                  <a:schemeClr val="accent6">
                    <a:lumMod val="20000"/>
                    <a:lumOff val="80000"/>
                  </a:schemeClr>
                </a:solidFill>
                <a:latin typeface="AtrissiGhad Bold" charset="0"/>
                <a:cs typeface="AtrissiGhad Bold" charset="0"/>
              </a:rPr>
              <a:t>2</a:t>
            </a:r>
            <a:endParaRPr lang="en-US" sz="6600" b="1" dirty="0">
              <a:solidFill>
                <a:schemeClr val="accent6">
                  <a:lumMod val="20000"/>
                  <a:lumOff val="80000"/>
                </a:schemeClr>
              </a:solidFill>
              <a:latin typeface="AtrissiGhad Bold" charset="0"/>
              <a:cs typeface="AtrissiGhad Bold" charset="0"/>
            </a:endParaRPr>
          </a:p>
        </p:txBody>
      </p:sp>
      <p:sp>
        <p:nvSpPr>
          <p:cNvPr id="42" name="TextBox 41"/>
          <p:cNvSpPr txBox="1"/>
          <p:nvPr/>
        </p:nvSpPr>
        <p:spPr>
          <a:xfrm>
            <a:off x="8357609" y="2311255"/>
            <a:ext cx="1008935"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6600" b="1" dirty="0">
                <a:solidFill>
                  <a:schemeClr val="accent6">
                    <a:lumMod val="20000"/>
                    <a:lumOff val="80000"/>
                  </a:schemeClr>
                </a:solidFill>
                <a:latin typeface="AtrissiGhad Bold" charset="0"/>
                <a:cs typeface="AtrissiGhad Bold" charset="0"/>
              </a:rPr>
              <a:t>1</a:t>
            </a:r>
            <a:endParaRPr lang="en-US" sz="6600" b="1" dirty="0">
              <a:solidFill>
                <a:schemeClr val="accent6">
                  <a:lumMod val="20000"/>
                  <a:lumOff val="80000"/>
                </a:schemeClr>
              </a:solidFill>
              <a:latin typeface="AtrissiGhad Bold" charset="0"/>
              <a:cs typeface="AtrissiGhad Bold" charset="0"/>
            </a:endParaRPr>
          </a:p>
        </p:txBody>
      </p:sp>
      <p:sp>
        <p:nvSpPr>
          <p:cNvPr id="43" name="AutoShape 14"/>
          <p:cNvSpPr>
            <a:spLocks noChangeArrowheads="1"/>
          </p:cNvSpPr>
          <p:nvPr/>
        </p:nvSpPr>
        <p:spPr bwMode="auto">
          <a:xfrm rot="10800000">
            <a:off x="4810006" y="3578913"/>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44" name="AutoShape 14"/>
          <p:cNvSpPr>
            <a:spLocks noChangeArrowheads="1"/>
          </p:cNvSpPr>
          <p:nvPr/>
        </p:nvSpPr>
        <p:spPr bwMode="auto">
          <a:xfrm rot="10800000">
            <a:off x="2890394" y="3595009"/>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45" name="AutoShape 14"/>
          <p:cNvSpPr>
            <a:spLocks noChangeArrowheads="1"/>
          </p:cNvSpPr>
          <p:nvPr/>
        </p:nvSpPr>
        <p:spPr bwMode="auto">
          <a:xfrm rot="10800000">
            <a:off x="946662" y="3581176"/>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sp>
        <p:nvSpPr>
          <p:cNvPr id="46" name="AutoShape 14"/>
          <p:cNvSpPr>
            <a:spLocks noChangeArrowheads="1"/>
          </p:cNvSpPr>
          <p:nvPr/>
        </p:nvSpPr>
        <p:spPr bwMode="auto">
          <a:xfrm rot="10800000">
            <a:off x="8649230" y="3595008"/>
            <a:ext cx="425691" cy="272607"/>
          </a:xfrm>
          <a:prstGeom prst="triangle">
            <a:avLst>
              <a:gd name="adj" fmla="val 50000"/>
            </a:avLst>
          </a:prstGeom>
          <a:solidFill>
            <a:schemeClr val="accent6">
              <a:lumMod val="60000"/>
              <a:lumOff val="40000"/>
            </a:schemeClr>
          </a:solidFill>
          <a:ln w="9525">
            <a:solidFill>
              <a:schemeClr val="bg2"/>
            </a:solidFill>
            <a:miter lim="800000"/>
            <a:headEnd/>
            <a:tailEnd/>
          </a:ln>
        </p:spPr>
        <p:txBody>
          <a:bodyPr wrap="none" anchor="ctr"/>
          <a:lstStyle/>
          <a:p>
            <a:pPr algn="ctr" rtl="1"/>
            <a:endParaRPr lang="en-US" dirty="0"/>
          </a:p>
        </p:txBody>
      </p:sp>
      <p:pic>
        <p:nvPicPr>
          <p:cNvPr id="47" name="Picture 2" descr="C:\Users\dennis.mortensen\Documents\Business\indextools\Presentations\The difference between a KPI and a Metric\1-ruler.jpg"/>
          <p:cNvPicPr>
            <a:picLocks noChangeAspect="1" noChangeArrowheads="1"/>
          </p:cNvPicPr>
          <p:nvPr/>
        </p:nvPicPr>
        <p:blipFill>
          <a:blip r:embed="rId3" cstate="print"/>
          <a:srcRect r="9219"/>
          <a:stretch>
            <a:fillRect/>
          </a:stretch>
        </p:blipFill>
        <p:spPr bwMode="auto">
          <a:xfrm>
            <a:off x="860023" y="1005605"/>
            <a:ext cx="2183980" cy="1143177"/>
          </a:xfrm>
          <a:prstGeom prst="rect">
            <a:avLst/>
          </a:prstGeom>
          <a:noFill/>
          <a:ln w="9525">
            <a:noFill/>
            <a:miter lim="800000"/>
            <a:headEnd/>
            <a:tailEnd/>
          </a:ln>
        </p:spPr>
      </p:pic>
      <p:cxnSp>
        <p:nvCxnSpPr>
          <p:cNvPr id="7" name="Straight Connector 6"/>
          <p:cNvCxnSpPr>
            <a:stCxn id="58" idx="0"/>
          </p:cNvCxnSpPr>
          <p:nvPr/>
        </p:nvCxnSpPr>
        <p:spPr bwMode="auto">
          <a:xfrm flipH="1">
            <a:off x="1183628" y="2311255"/>
            <a:ext cx="1" cy="194201"/>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53" name="Straight Connector 52"/>
          <p:cNvCxnSpPr/>
          <p:nvPr/>
        </p:nvCxnSpPr>
        <p:spPr bwMode="auto">
          <a:xfrm flipH="1">
            <a:off x="3174353" y="2311255"/>
            <a:ext cx="1" cy="194201"/>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54" name="Straight Connector 53"/>
          <p:cNvCxnSpPr/>
          <p:nvPr/>
        </p:nvCxnSpPr>
        <p:spPr bwMode="auto">
          <a:xfrm flipH="1">
            <a:off x="5022203" y="2311255"/>
            <a:ext cx="1" cy="194201"/>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55" name="Straight Connector 54"/>
          <p:cNvCxnSpPr/>
          <p:nvPr/>
        </p:nvCxnSpPr>
        <p:spPr bwMode="auto">
          <a:xfrm flipH="1">
            <a:off x="6946253" y="2311255"/>
            <a:ext cx="1" cy="194201"/>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57" name="Straight Connector 56"/>
          <p:cNvCxnSpPr/>
          <p:nvPr/>
        </p:nvCxnSpPr>
        <p:spPr bwMode="auto">
          <a:xfrm flipH="1">
            <a:off x="8851253" y="2301730"/>
            <a:ext cx="1" cy="194201"/>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78" name="Straight Connector 77"/>
          <p:cNvCxnSpPr/>
          <p:nvPr/>
        </p:nvCxnSpPr>
        <p:spPr bwMode="auto">
          <a:xfrm flipH="1">
            <a:off x="2126603" y="2311254"/>
            <a:ext cx="1" cy="3657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79" name="Straight Connector 78"/>
          <p:cNvCxnSpPr/>
          <p:nvPr/>
        </p:nvCxnSpPr>
        <p:spPr bwMode="auto">
          <a:xfrm flipH="1">
            <a:off x="4117328" y="2311254"/>
            <a:ext cx="1" cy="3657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80" name="Straight Connector 79"/>
          <p:cNvCxnSpPr/>
          <p:nvPr/>
        </p:nvCxnSpPr>
        <p:spPr bwMode="auto">
          <a:xfrm flipH="1">
            <a:off x="5965178" y="2311254"/>
            <a:ext cx="1" cy="3657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81" name="Straight Connector 80"/>
          <p:cNvCxnSpPr/>
          <p:nvPr/>
        </p:nvCxnSpPr>
        <p:spPr bwMode="auto">
          <a:xfrm flipH="1">
            <a:off x="7889228" y="2311254"/>
            <a:ext cx="1" cy="3657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83" name="Straight Connector 82"/>
          <p:cNvCxnSpPr/>
          <p:nvPr/>
        </p:nvCxnSpPr>
        <p:spPr bwMode="auto">
          <a:xfrm flipH="1">
            <a:off x="1669403" y="2311255"/>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84" name="Straight Connector 83"/>
          <p:cNvCxnSpPr/>
          <p:nvPr/>
        </p:nvCxnSpPr>
        <p:spPr bwMode="auto">
          <a:xfrm flipH="1">
            <a:off x="3660128" y="2311255"/>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85" name="Straight Connector 84"/>
          <p:cNvCxnSpPr/>
          <p:nvPr/>
        </p:nvCxnSpPr>
        <p:spPr bwMode="auto">
          <a:xfrm flipH="1">
            <a:off x="5507978" y="2311255"/>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86" name="Straight Connector 85"/>
          <p:cNvCxnSpPr/>
          <p:nvPr/>
        </p:nvCxnSpPr>
        <p:spPr bwMode="auto">
          <a:xfrm flipH="1">
            <a:off x="7432028" y="2311255"/>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87" name="Straight Connector 86"/>
          <p:cNvCxnSpPr/>
          <p:nvPr/>
        </p:nvCxnSpPr>
        <p:spPr bwMode="auto">
          <a:xfrm flipH="1">
            <a:off x="8375003" y="2301730"/>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89" name="Straight Connector 88"/>
          <p:cNvCxnSpPr/>
          <p:nvPr/>
        </p:nvCxnSpPr>
        <p:spPr bwMode="auto">
          <a:xfrm flipH="1">
            <a:off x="2679053" y="2301730"/>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90" name="Straight Connector 89"/>
          <p:cNvCxnSpPr/>
          <p:nvPr/>
        </p:nvCxnSpPr>
        <p:spPr bwMode="auto">
          <a:xfrm flipH="1">
            <a:off x="4526903" y="2301730"/>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91" name="Straight Connector 90"/>
          <p:cNvCxnSpPr/>
          <p:nvPr/>
        </p:nvCxnSpPr>
        <p:spPr bwMode="auto">
          <a:xfrm flipH="1">
            <a:off x="6450953" y="2301730"/>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106" name="Straight Connector 105"/>
          <p:cNvCxnSpPr/>
          <p:nvPr/>
        </p:nvCxnSpPr>
        <p:spPr bwMode="auto">
          <a:xfrm flipH="1">
            <a:off x="9222347" y="2326114"/>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cxnSp>
        <p:nvCxnSpPr>
          <p:cNvPr id="107" name="Straight Connector 106"/>
          <p:cNvCxnSpPr/>
          <p:nvPr/>
        </p:nvCxnSpPr>
        <p:spPr bwMode="auto">
          <a:xfrm flipH="1">
            <a:off x="797675" y="2317351"/>
            <a:ext cx="1" cy="137160"/>
          </a:xfrm>
          <a:prstGeom prst="line">
            <a:avLst/>
          </a:prstGeom>
          <a:solidFill>
            <a:schemeClr val="accent1"/>
          </a:solidFill>
          <a:ln w="28575" cap="flat" cmpd="sng" algn="ctr">
            <a:solidFill>
              <a:schemeClr val="bg1">
                <a:lumMod val="50000"/>
              </a:schemeClr>
            </a:solidFill>
            <a:prstDash val="solid"/>
            <a:round/>
            <a:headEnd type="none" w="med" len="med"/>
            <a:tailEnd type="none" w="med" len="med"/>
          </a:ln>
          <a:effectLst/>
        </p:spPr>
      </p:cxnSp>
      <p:sp>
        <p:nvSpPr>
          <p:cNvPr id="108" name="Rectangle 246"/>
          <p:cNvSpPr>
            <a:spLocks noChangeArrowheads="1"/>
          </p:cNvSpPr>
          <p:nvPr/>
        </p:nvSpPr>
        <p:spPr bwMode="auto">
          <a:xfrm>
            <a:off x="6253602" y="4849777"/>
            <a:ext cx="1553152" cy="1695421"/>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هناك أدلة ضعيفة ولكن ليس هناك وثائق واضحة</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فهم متواضع للتخطيط وإدارة الأداء في المستويات العليا بالجهة</a:t>
            </a:r>
          </a:p>
        </p:txBody>
      </p:sp>
      <p:sp>
        <p:nvSpPr>
          <p:cNvPr id="109" name="Rectangle 246"/>
          <p:cNvSpPr>
            <a:spLocks noChangeArrowheads="1"/>
          </p:cNvSpPr>
          <p:nvPr/>
        </p:nvSpPr>
        <p:spPr bwMode="auto">
          <a:xfrm>
            <a:off x="4321887" y="4849777"/>
            <a:ext cx="1553152" cy="1695421"/>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توجد أدلة حالية مع توثيق جيد في بعض المستويات بالجهة</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فهم جيد للتخطيط وإدارة الأداء في بعض المستويات بالجهة</a:t>
            </a:r>
          </a:p>
          <a:p>
            <a:pPr algn="r" rtl="1" eaLnBrk="0" hangingPunct="0">
              <a:lnSpc>
                <a:spcPct val="150000"/>
              </a:lnSpc>
            </a:pPr>
            <a:endParaRPr lang="ar-AE" sz="950" dirty="0">
              <a:latin typeface="Arial" panose="020B0604020202020204" pitchFamily="34" charset="0"/>
              <a:cs typeface="Arial" panose="020B0604020202020204" pitchFamily="34" charset="0"/>
            </a:endParaRPr>
          </a:p>
        </p:txBody>
      </p:sp>
      <p:sp>
        <p:nvSpPr>
          <p:cNvPr id="110" name="Rectangle 246"/>
          <p:cNvSpPr>
            <a:spLocks noChangeArrowheads="1"/>
          </p:cNvSpPr>
          <p:nvPr/>
        </p:nvSpPr>
        <p:spPr bwMode="auto">
          <a:xfrm>
            <a:off x="2288193" y="4849777"/>
            <a:ext cx="1655131" cy="1695421"/>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توجد أدلة قوية مع توثيق متقدم بما في ذلك التاريخ (سنوات عديدة) في معظم مستويات الجهة</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فهم قوي للتخطيط وإدارة الأداء في معظم مستويات الجهة</a:t>
            </a:r>
          </a:p>
          <a:p>
            <a:pPr algn="r" rtl="1" eaLnBrk="0" hangingPunct="0">
              <a:lnSpc>
                <a:spcPct val="150000"/>
              </a:lnSpc>
            </a:pPr>
            <a:endParaRPr lang="ar-AE" sz="950" dirty="0">
              <a:latin typeface="Arial" panose="020B0604020202020204" pitchFamily="34" charset="0"/>
              <a:cs typeface="Arial" panose="020B0604020202020204" pitchFamily="34" charset="0"/>
            </a:endParaRPr>
          </a:p>
        </p:txBody>
      </p:sp>
      <p:sp>
        <p:nvSpPr>
          <p:cNvPr id="111" name="Rectangle 246"/>
          <p:cNvSpPr>
            <a:spLocks noChangeArrowheads="1"/>
          </p:cNvSpPr>
          <p:nvPr/>
        </p:nvSpPr>
        <p:spPr bwMode="auto">
          <a:xfrm>
            <a:off x="378472" y="4849777"/>
            <a:ext cx="1633137" cy="1695421"/>
          </a:xfrm>
          <a:prstGeom prst="rect">
            <a:avLst/>
          </a:prstGeom>
          <a:no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توجد أدلة ممتازة مع توثيق متميز في جميع مستويات الجهة للتاريخ والمستقبل (سنوات عديدة)</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فهم ممتاز للتخطيط وإدارة الأداء في جميع مستويات الجهة </a:t>
            </a:r>
          </a:p>
        </p:txBody>
      </p:sp>
      <p:sp>
        <p:nvSpPr>
          <p:cNvPr id="112" name="Rectangle 246"/>
          <p:cNvSpPr>
            <a:spLocks noChangeArrowheads="1"/>
          </p:cNvSpPr>
          <p:nvPr/>
        </p:nvSpPr>
        <p:spPr bwMode="auto">
          <a:xfrm>
            <a:off x="3381364" y="1157976"/>
            <a:ext cx="6281534" cy="956783"/>
          </a:xfrm>
          <a:prstGeom prst="rect">
            <a:avLst/>
          </a:prstGeom>
          <a:noFill/>
          <a:ln w="9525" algn="ctr">
            <a:noFill/>
            <a:miter lim="800000"/>
            <a:headEnd/>
            <a:tailEnd/>
          </a:ln>
          <a:effectLst/>
        </p:spPr>
        <p:txBody>
          <a:bodyPr rIns="137160"/>
          <a:lstStyle/>
          <a:p>
            <a:pPr algn="r" rtl="1" eaLnBrk="0" hangingPunct="0">
              <a:lnSpc>
                <a:spcPct val="150000"/>
              </a:lnSpc>
            </a:pPr>
            <a:r>
              <a:rPr lang="ar-AE" sz="950" dirty="0">
                <a:latin typeface="Arial" panose="020B0604020202020204" pitchFamily="34" charset="0"/>
                <a:cs typeface="Arial" panose="020B0604020202020204" pitchFamily="34" charset="0"/>
              </a:rPr>
              <a:t>تستخدم مستويات النضج الخمسة لتقييم درجة النضج وفق نهج منظم، لقياس نضج الجهات الحكومية في التخطيط وإدارة الأداء، وذلك في أربعة محاور رئيسية (التخطيط الاستراتيجي، قياس الأداء، تحليل الأداء والقدرات) يتضمن كلٌ منها خمس أو أربعة معايير فرعية ويحتوي كل معيار على عدد من الانشطة التي تقيس مستويات النضج، ويتم احتساب مستوى نضج كل معيار بناء على متوسط نتائج انشطته ، كما يتم حساب مستوى نضج كل محور بناءً على متوسط مستوى نضج معاييره. وأخيراً يتم حساب مستوى نضج الجهة الحكومية بناءً على متوسط مستوى نضج المحاورالأربعة.</a:t>
            </a:r>
          </a:p>
        </p:txBody>
      </p:sp>
    </p:spTree>
    <p:extLst>
      <p:ext uri="{BB962C8B-B14F-4D97-AF65-F5344CB8AC3E}">
        <p14:creationId xmlns:p14="http://schemas.microsoft.com/office/powerpoint/2010/main" val="11484024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500"/>
                                        <p:tgtEl>
                                          <p:spTgt spid="4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fade">
                                      <p:cBhvr>
                                        <p:cTn id="13" dur="500"/>
                                        <p:tgtEl>
                                          <p:spTgt spid="4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500"/>
                                        <p:tgtEl>
                                          <p:spTgt spid="4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fade">
                                      <p:cBhvr>
                                        <p:cTn id="1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43" grpId="0" animBg="1"/>
      <p:bldP spid="44" grpId="0" animBg="1"/>
      <p:bldP spid="45" grpId="0" animBg="1"/>
      <p:bldP spid="4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114"/>
          <p:cNvSpPr>
            <a:spLocks noChangeArrowheads="1"/>
          </p:cNvSpPr>
          <p:nvPr/>
        </p:nvSpPr>
        <p:spPr bwMode="auto">
          <a:xfrm>
            <a:off x="3068689" y="3473828"/>
            <a:ext cx="3991356" cy="707886"/>
          </a:xfrm>
          <a:prstGeom prst="rect">
            <a:avLst/>
          </a:prstGeom>
          <a:noFill/>
          <a:ln w="9525">
            <a:noFill/>
            <a:miter lim="800000"/>
            <a:headEnd/>
            <a:tailEnd/>
          </a:ln>
          <a:effectLst/>
        </p:spPr>
        <p:txBody>
          <a:bodyPr wrap="square">
            <a:spAutoFit/>
          </a:bodyPr>
          <a:lstStyle/>
          <a:p>
            <a:pPr algn="ctr" rtl="1" eaLnBrk="0" hangingPunct="0"/>
            <a:r>
              <a:rPr lang="ar-AE" sz="2000" b="1" dirty="0">
                <a:solidFill>
                  <a:schemeClr val="accent6">
                    <a:lumMod val="75000"/>
                  </a:schemeClr>
                </a:solidFill>
                <a:latin typeface="AtrissiGhad Bold" charset="0"/>
                <a:cs typeface="AtrissiGhad Bold" charset="0"/>
              </a:rPr>
              <a:t>برنامج تقييم مستوى نضج الجهات في التخطيط وإدارة الأداء</a:t>
            </a:r>
            <a:r>
              <a:rPr lang="en-US" sz="2000" b="1" dirty="0">
                <a:solidFill>
                  <a:schemeClr val="accent6">
                    <a:lumMod val="75000"/>
                  </a:schemeClr>
                </a:solidFill>
                <a:latin typeface="AtrissiGhad Bold" charset="0"/>
                <a:cs typeface="AtrissiGhad Bold" charset="0"/>
              </a:rPr>
              <a:t> </a:t>
            </a:r>
            <a:endParaRPr lang="ar-AE" sz="2000" b="1" dirty="0">
              <a:solidFill>
                <a:schemeClr val="accent6">
                  <a:lumMod val="75000"/>
                </a:schemeClr>
              </a:solidFill>
              <a:latin typeface="AtrissiGhad Bold" charset="0"/>
              <a:cs typeface="AtrissiGhad Bold" charset="0"/>
            </a:endParaRPr>
          </a:p>
        </p:txBody>
      </p:sp>
      <p:grpSp>
        <p:nvGrpSpPr>
          <p:cNvPr id="40" name="Group 39"/>
          <p:cNvGrpSpPr/>
          <p:nvPr/>
        </p:nvGrpSpPr>
        <p:grpSpPr>
          <a:xfrm>
            <a:off x="8496300" y="357234"/>
            <a:ext cx="734772" cy="739140"/>
            <a:chOff x="8496300" y="550020"/>
            <a:chExt cx="734772" cy="739140"/>
          </a:xfrm>
        </p:grpSpPr>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96799" y="557640"/>
              <a:ext cx="734273" cy="731520"/>
            </a:xfrm>
            <a:prstGeom prst="rect">
              <a:avLst/>
            </a:prstGeom>
          </p:spPr>
        </p:pic>
        <p:sp>
          <p:nvSpPr>
            <p:cNvPr id="36" name="Oval 35"/>
            <p:cNvSpPr/>
            <p:nvPr/>
          </p:nvSpPr>
          <p:spPr bwMode="auto">
            <a:xfrm>
              <a:off x="8496300" y="550020"/>
              <a:ext cx="731520" cy="731520"/>
            </a:xfrm>
            <a:prstGeom prst="ellipse">
              <a:avLst/>
            </a:prstGeom>
            <a:no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grpSp>
      <p:grpSp>
        <p:nvGrpSpPr>
          <p:cNvPr id="41" name="Group 40"/>
          <p:cNvGrpSpPr/>
          <p:nvPr/>
        </p:nvGrpSpPr>
        <p:grpSpPr>
          <a:xfrm>
            <a:off x="7654913" y="364854"/>
            <a:ext cx="734707" cy="733425"/>
            <a:chOff x="7654913" y="538590"/>
            <a:chExt cx="734707" cy="733425"/>
          </a:xfrm>
        </p:grpSpPr>
        <p:pic>
          <p:nvPicPr>
            <p:cNvPr id="34" name="Picture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54913" y="538590"/>
              <a:ext cx="731520" cy="731520"/>
            </a:xfrm>
            <a:prstGeom prst="rect">
              <a:avLst/>
            </a:prstGeom>
          </p:spPr>
        </p:pic>
        <p:sp>
          <p:nvSpPr>
            <p:cNvPr id="37" name="Oval 36"/>
            <p:cNvSpPr/>
            <p:nvPr/>
          </p:nvSpPr>
          <p:spPr bwMode="auto">
            <a:xfrm>
              <a:off x="7658100" y="540495"/>
              <a:ext cx="731520" cy="731520"/>
            </a:xfrm>
            <a:prstGeom prst="ellipse">
              <a:avLst/>
            </a:prstGeom>
            <a:no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grpSp>
      <p:grpSp>
        <p:nvGrpSpPr>
          <p:cNvPr id="42" name="Group 41"/>
          <p:cNvGrpSpPr/>
          <p:nvPr/>
        </p:nvGrpSpPr>
        <p:grpSpPr>
          <a:xfrm>
            <a:off x="6762990" y="311514"/>
            <a:ext cx="841248" cy="841248"/>
            <a:chOff x="6743940" y="485250"/>
            <a:chExt cx="841248" cy="841248"/>
          </a:xfrm>
        </p:grpSpPr>
        <p:pic>
          <p:nvPicPr>
            <p:cNvPr id="33" name="Pictur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43940" y="485250"/>
              <a:ext cx="841248" cy="841248"/>
            </a:xfrm>
            <a:prstGeom prst="rect">
              <a:avLst/>
            </a:prstGeom>
          </p:spPr>
        </p:pic>
        <p:sp>
          <p:nvSpPr>
            <p:cNvPr id="38" name="Oval 37"/>
            <p:cNvSpPr/>
            <p:nvPr/>
          </p:nvSpPr>
          <p:spPr bwMode="auto">
            <a:xfrm>
              <a:off x="6800850" y="550020"/>
              <a:ext cx="713232" cy="713232"/>
            </a:xfrm>
            <a:prstGeom prst="ellipse">
              <a:avLst/>
            </a:prstGeom>
            <a:no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grpSp>
      <p:grpSp>
        <p:nvGrpSpPr>
          <p:cNvPr id="43" name="Group 42"/>
          <p:cNvGrpSpPr/>
          <p:nvPr/>
        </p:nvGrpSpPr>
        <p:grpSpPr>
          <a:xfrm>
            <a:off x="5967341" y="364854"/>
            <a:ext cx="736354" cy="752475"/>
            <a:chOff x="5948291" y="538590"/>
            <a:chExt cx="736354" cy="752475"/>
          </a:xfrm>
        </p:grpSpPr>
        <p:pic>
          <p:nvPicPr>
            <p:cNvPr id="30" name="Picture 2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48291" y="538590"/>
              <a:ext cx="731520" cy="731520"/>
            </a:xfrm>
            <a:prstGeom prst="rect">
              <a:avLst/>
            </a:prstGeom>
          </p:spPr>
        </p:pic>
        <p:sp>
          <p:nvSpPr>
            <p:cNvPr id="39" name="Oval 38"/>
            <p:cNvSpPr/>
            <p:nvPr/>
          </p:nvSpPr>
          <p:spPr bwMode="auto">
            <a:xfrm>
              <a:off x="5953125" y="559545"/>
              <a:ext cx="731520" cy="731520"/>
            </a:xfrm>
            <a:prstGeom prst="ellipse">
              <a:avLst/>
            </a:prstGeom>
            <a:no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grpSp>
      <p:sp>
        <p:nvSpPr>
          <p:cNvPr id="2" name="Rectangle 1"/>
          <p:cNvSpPr/>
          <p:nvPr/>
        </p:nvSpPr>
        <p:spPr bwMode="auto">
          <a:xfrm>
            <a:off x="0" y="6467348"/>
            <a:ext cx="9902825" cy="39065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pPr>
            <a:endParaRPr kumimoji="0" lang="en-US" sz="1000" b="0" i="0" u="none" strike="noStrike" cap="none" normalizeH="0" baseline="0">
              <a:ln>
                <a:noFill/>
              </a:ln>
              <a:solidFill>
                <a:schemeClr val="tx1"/>
              </a:solidFill>
              <a:effectLst/>
              <a:latin typeface="Arial" pitchFamily="34" charset="0"/>
            </a:endParaRPr>
          </a:p>
        </p:txBody>
      </p:sp>
    </p:spTree>
    <p:extLst>
      <p:ext uri="{BB962C8B-B14F-4D97-AF65-F5344CB8AC3E}">
        <p14:creationId xmlns:p14="http://schemas.microsoft.com/office/powerpoint/2010/main" val="3843868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مقدمة</a:t>
            </a:r>
          </a:p>
        </p:txBody>
      </p:sp>
      <p:sp>
        <p:nvSpPr>
          <p:cNvPr id="8" name="Rectangle 246"/>
          <p:cNvSpPr>
            <a:spLocks noChangeArrowheads="1"/>
          </p:cNvSpPr>
          <p:nvPr/>
        </p:nvSpPr>
        <p:spPr bwMode="auto">
          <a:xfrm>
            <a:off x="3434870" y="1122728"/>
            <a:ext cx="6291561" cy="852767"/>
          </a:xfrm>
          <a:prstGeom prst="rect">
            <a:avLst/>
          </a:prstGeom>
          <a:solidFill>
            <a:schemeClr val="bg1"/>
          </a:solidFill>
          <a:ln w="9525" algn="ctr">
            <a:noFill/>
            <a:miter lim="800000"/>
            <a:headEnd/>
            <a:tailEnd/>
          </a:ln>
          <a:effectLst>
            <a:outerShdw blurRad="50800" dist="38100" dir="2700000" algn="tl" rotWithShape="0">
              <a:schemeClr val="bg1">
                <a:lumMod val="65000"/>
                <a:alpha val="40000"/>
              </a:schemeClr>
            </a:outerShdw>
          </a:effectLst>
        </p:spPr>
        <p:txBody>
          <a:bodyPr lIns="182880" tIns="91440" rIns="182880"/>
          <a:lstStyle/>
          <a:p>
            <a:pPr algn="just" rtl="1" eaLnBrk="0" hangingPunct="0">
              <a:lnSpc>
                <a:spcPct val="150000"/>
              </a:lnSpc>
            </a:pPr>
            <a:r>
              <a:rPr lang="en-US" sz="950" dirty="0">
                <a:latin typeface="Arial" panose="020B0604020202020204" pitchFamily="34" charset="0"/>
                <a:cs typeface="Arial" panose="020B0604020202020204" pitchFamily="34" charset="0"/>
              </a:rPr>
              <a:t> </a:t>
            </a:r>
            <a:r>
              <a:rPr lang="ar-AE" sz="950" dirty="0">
                <a:latin typeface="Arial" panose="020B0604020202020204" pitchFamily="34" charset="0"/>
                <a:cs typeface="Arial" panose="020B0604020202020204" pitchFamily="34" charset="0"/>
              </a:rPr>
              <a:t>يهدف برنامج تقييم مستوى نضج الجهات الحكومية في التخطيط وإدارة الأداء لقياس درجة نضج الجهات الحكومية في مجال التخطيط وإدارة الأداء، وذلك لتزويد الأجهزة بتقييم موضوعي عن مستوى نضج إجراءات التخطيط وإدارة الأداء وذلك بهدف الارتقاء بقدراتها وتطويرها، وذلك في أربعة محاور أساسية وهي: التخطيط الاستراتيجي، قياس الأداء، تحليل الأداء والقدرات.</a:t>
            </a:r>
          </a:p>
        </p:txBody>
      </p:sp>
      <p:sp>
        <p:nvSpPr>
          <p:cNvPr id="9" name="Text Box 243"/>
          <p:cNvSpPr txBox="1">
            <a:spLocks noChangeArrowheads="1"/>
          </p:cNvSpPr>
          <p:nvPr/>
        </p:nvSpPr>
        <p:spPr bwMode="auto">
          <a:xfrm>
            <a:off x="3476848" y="851583"/>
            <a:ext cx="6249584"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AtrissiGhad Bold" charset="0"/>
                <a:cs typeface="AtrissiGhad Bold" charset="0"/>
              </a:rPr>
              <a:t>نب</a:t>
            </a:r>
            <a:r>
              <a:rPr lang="ar-SA" sz="1100" b="1">
                <a:solidFill>
                  <a:srgbClr val="000000"/>
                </a:solidFill>
                <a:latin typeface="AtrissiGhad Bold" charset="0"/>
                <a:cs typeface="AtrissiGhad Bold" charset="0"/>
              </a:rPr>
              <a:t>ذ</a:t>
            </a:r>
            <a:r>
              <a:rPr lang="ar-AE" sz="1100" b="1">
                <a:solidFill>
                  <a:srgbClr val="000000"/>
                </a:solidFill>
                <a:latin typeface="AtrissiGhad Bold" charset="0"/>
                <a:cs typeface="AtrissiGhad Bold" charset="0"/>
              </a:rPr>
              <a:t>ة </a:t>
            </a:r>
            <a:r>
              <a:rPr lang="ar-AE" sz="1100" b="1" dirty="0">
                <a:solidFill>
                  <a:srgbClr val="000000"/>
                </a:solidFill>
                <a:latin typeface="AtrissiGhad Bold" charset="0"/>
                <a:cs typeface="AtrissiGhad Bold" charset="0"/>
              </a:rPr>
              <a:t>عن برنامج تقييم مستوى نضج الجهات في التخطيط وإدارة الأداء </a:t>
            </a:r>
          </a:p>
        </p:txBody>
      </p:sp>
      <p:sp>
        <p:nvSpPr>
          <p:cNvPr id="10" name="Text Box 245"/>
          <p:cNvSpPr txBox="1">
            <a:spLocks noChangeArrowheads="1"/>
          </p:cNvSpPr>
          <p:nvPr/>
        </p:nvSpPr>
        <p:spPr bwMode="auto">
          <a:xfrm>
            <a:off x="535454" y="3292851"/>
            <a:ext cx="225117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تنويه هام</a:t>
            </a:r>
            <a:endParaRPr lang="en-US" sz="1100" b="1" dirty="0">
              <a:solidFill>
                <a:srgbClr val="000000"/>
              </a:solidFill>
              <a:latin typeface="AtrissiGhad Bold" charset="0"/>
              <a:cs typeface="AtrissiGhad Bold" charset="0"/>
            </a:endParaRPr>
          </a:p>
        </p:txBody>
      </p:sp>
      <p:sp>
        <p:nvSpPr>
          <p:cNvPr id="11" name="Rectangle 246"/>
          <p:cNvSpPr>
            <a:spLocks noChangeArrowheads="1"/>
          </p:cNvSpPr>
          <p:nvPr/>
        </p:nvSpPr>
        <p:spPr bwMode="auto">
          <a:xfrm>
            <a:off x="203200" y="3545134"/>
            <a:ext cx="2903330" cy="2944565"/>
          </a:xfrm>
          <a:prstGeom prst="rect">
            <a:avLst/>
          </a:prstGeom>
          <a:solidFill>
            <a:schemeClr val="bg1"/>
          </a:solid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algn="r" rtl="1" eaLnBrk="0" hangingPunct="0">
              <a:lnSpc>
                <a:spcPct val="150000"/>
              </a:lnSpc>
            </a:pPr>
            <a:r>
              <a:rPr lang="ar-AE" sz="950" dirty="0">
                <a:latin typeface="Arial" panose="020B0604020202020204" pitchFamily="34" charset="0"/>
                <a:cs typeface="Arial" panose="020B0604020202020204" pitchFamily="34" charset="0"/>
              </a:rPr>
              <a:t>تم إعداد هذا التقرير بواسطة إدارة السياسات والاستراتيجية في الأمانة العامة للمجلس التنفيذي. ويعتمد التقرير في إعداده بشكلٍ كاملٍ على</a:t>
            </a:r>
          </a:p>
          <a:p>
            <a:pPr algn="r" rtl="1" eaLnBrk="0" hangingPunct="0">
              <a:lnSpc>
                <a:spcPct val="150000"/>
              </a:lnSpc>
            </a:pPr>
            <a:r>
              <a:rPr lang="ar-AE" sz="950" dirty="0">
                <a:latin typeface="Arial" panose="020B0604020202020204" pitchFamily="34" charset="0"/>
                <a:cs typeface="Arial" panose="020B0604020202020204" pitchFamily="34" charset="0"/>
              </a:rPr>
              <a:t>الوثائق والمستندات التي قدمتها الجهة لفريق التقييم كدلائل مباشرة لدعم إجابات الاستبيان الذي أعده فريق التقييم وجمع الوثائق الداعمة. وتعتبر هذه الوثائق هي المصدر الرئيسي للنتائج المذكورة في هذا التقرير. وبناءً على ذلك، فإن أي مُدخلات أخرى لا تتضمن وثائق ومستندات داعمة لاجابات الاستبيان لا يُعتد بها ولا تؤثر على نتائج التقرير بأي شكلٍ من الأشكال.</a:t>
            </a:r>
          </a:p>
          <a:p>
            <a:pPr algn="r" rtl="1" eaLnBrk="0" hangingPunct="0">
              <a:lnSpc>
                <a:spcPct val="150000"/>
              </a:lnSpc>
            </a:pPr>
            <a:r>
              <a:rPr lang="ar-AE" sz="950" dirty="0">
                <a:latin typeface="Arial" panose="020B0604020202020204" pitchFamily="34" charset="0"/>
                <a:cs typeface="Arial" panose="020B0604020202020204" pitchFamily="34" charset="0"/>
              </a:rPr>
              <a:t>وقد قام بعملية التقييم فريق من المقيمين المعتمدين في قياس مستوى النضج للقيام بهذه المهمة، يمتلك كلٌ منهم خبرة واسعة في التقييم المؤسسي بصفةٍ عامةٍ وتقييم نظم إدارة وقياس الأداء بصفةٍ خاصة. كما مارس كلٌ منهم قياس مستوى النضج في العديد من الأجهزة العامة.</a:t>
            </a:r>
          </a:p>
          <a:p>
            <a:pPr algn="r" rtl="1" eaLnBrk="0" hangingPunct="0">
              <a:lnSpc>
                <a:spcPct val="150000"/>
              </a:lnSpc>
            </a:pPr>
            <a:endParaRPr lang="ar-AE" sz="950" dirty="0">
              <a:latin typeface="Arial" panose="020B0604020202020204" pitchFamily="34" charset="0"/>
              <a:cs typeface="Arial" panose="020B0604020202020204" pitchFamily="34" charset="0"/>
            </a:endParaRPr>
          </a:p>
        </p:txBody>
      </p:sp>
      <p:sp>
        <p:nvSpPr>
          <p:cNvPr id="15" name="Text Box 243"/>
          <p:cNvSpPr txBox="1">
            <a:spLocks noChangeArrowheads="1"/>
          </p:cNvSpPr>
          <p:nvPr/>
        </p:nvSpPr>
        <p:spPr bwMode="auto">
          <a:xfrm>
            <a:off x="3434871" y="2018171"/>
            <a:ext cx="6291560"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AtrissiGhad Bold" charset="0"/>
                <a:cs typeface="AtrissiGhad Bold" charset="0"/>
              </a:rPr>
              <a:t>خطة الأمارة</a:t>
            </a:r>
          </a:p>
        </p:txBody>
      </p:sp>
      <p:sp>
        <p:nvSpPr>
          <p:cNvPr id="18" name="Rectangle 246"/>
          <p:cNvSpPr>
            <a:spLocks noChangeArrowheads="1"/>
          </p:cNvSpPr>
          <p:nvPr/>
        </p:nvSpPr>
        <p:spPr bwMode="auto">
          <a:xfrm>
            <a:off x="3434870" y="5179671"/>
            <a:ext cx="4447257" cy="1288153"/>
          </a:xfrm>
          <a:prstGeom prst="rect">
            <a:avLst/>
          </a:prstGeom>
          <a:solidFill>
            <a:schemeClr val="bg1"/>
          </a:solid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algn="r" rtl="1" eaLnBrk="0" hangingPunct="0">
              <a:lnSpc>
                <a:spcPct val="150000"/>
              </a:lnSpc>
            </a:pPr>
            <a:r>
              <a:rPr lang="ar-AE" sz="950" dirty="0">
                <a:latin typeface="Arial" panose="020B0604020202020204" pitchFamily="34" charset="0"/>
                <a:cs typeface="Arial" panose="020B0604020202020204" pitchFamily="34" charset="0"/>
              </a:rPr>
              <a:t>نموذج تقييم درجة النضج هو أداة تستخدم لجمع البيانات والمعلومات، وفق نهج منظم، عن مستوى نضج الجهات الحكومية في التخطيط وإدارة الأداء، وذلك في أربعة محاور رئيسية يتضمن كلٌ منها خمس أو أربعة معايير فرعية ويحتوي كل معيار على عدد من الانشطة التي تقيس مستويات النضج، ويتم احتساب مستوى نضج كل معيار بناء على متوسط نتائج انشطتة ، كما يتم حساب مستوى نضج كل محور بناءً على متوسط مستوى نضج معاييره. وأخيراً يتم حساب مستوى نضج الجهة الحكومية بناءً على متوسط مستوى نضج المحاور</a:t>
            </a:r>
          </a:p>
        </p:txBody>
      </p:sp>
      <p:sp>
        <p:nvSpPr>
          <p:cNvPr id="19" name="Text Box 245"/>
          <p:cNvSpPr txBox="1">
            <a:spLocks noChangeArrowheads="1"/>
          </p:cNvSpPr>
          <p:nvPr/>
        </p:nvSpPr>
        <p:spPr bwMode="auto">
          <a:xfrm>
            <a:off x="3434871" y="4927552"/>
            <a:ext cx="443053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المنهجية المتبعة</a:t>
            </a:r>
            <a:endParaRPr lang="en-US" sz="1100" b="1" dirty="0">
              <a:solidFill>
                <a:srgbClr val="000000"/>
              </a:solidFill>
              <a:latin typeface="AtrissiGhad Bold" charset="0"/>
              <a:cs typeface="AtrissiGhad Bold" charset="0"/>
            </a:endParaRPr>
          </a:p>
        </p:txBody>
      </p:sp>
      <p:pic>
        <p:nvPicPr>
          <p:cNvPr id="23" name="Picture 6" descr="C:\Users\Rachad B\Desktop\AJEC PLAN Templates\other pics\ajman-uae.jpg"/>
          <p:cNvPicPr>
            <a:picLocks noChangeAspect="1" noChangeArrowheads="1"/>
          </p:cNvPicPr>
          <p:nvPr/>
        </p:nvPicPr>
        <p:blipFill>
          <a:blip r:embed="rId3" cstate="print"/>
          <a:srcRect/>
          <a:stretch>
            <a:fillRect/>
          </a:stretch>
        </p:blipFill>
        <p:spPr bwMode="auto">
          <a:xfrm>
            <a:off x="218369" y="980911"/>
            <a:ext cx="2888161" cy="2311940"/>
          </a:xfrm>
          <a:prstGeom prst="rect">
            <a:avLst/>
          </a:prstGeom>
          <a:noFill/>
          <a:effectLst>
            <a:outerShdw blurRad="50800" dist="38100" dir="2700000" algn="tl" rotWithShape="0">
              <a:prstClr val="black">
                <a:alpha val="40000"/>
              </a:prstClr>
            </a:outerShdw>
          </a:effectLst>
        </p:spPr>
      </p:pic>
      <p:cxnSp>
        <p:nvCxnSpPr>
          <p:cNvPr id="26" name="Straight Connector 25"/>
          <p:cNvCxnSpPr/>
          <p:nvPr/>
        </p:nvCxnSpPr>
        <p:spPr bwMode="auto">
          <a:xfrm>
            <a:off x="3270700" y="916083"/>
            <a:ext cx="0" cy="5564118"/>
          </a:xfrm>
          <a:prstGeom prst="line">
            <a:avLst/>
          </a:prstGeom>
          <a:solidFill>
            <a:schemeClr val="accent1"/>
          </a:solidFill>
          <a:ln w="9525" cap="flat" cmpd="sng" algn="ctr">
            <a:solidFill>
              <a:schemeClr val="accent6">
                <a:lumMod val="50000"/>
              </a:schemeClr>
            </a:solidFill>
            <a:prstDash val="solid"/>
            <a:round/>
            <a:headEnd type="none" w="med" len="med"/>
            <a:tailEnd type="none" w="med" len="med"/>
          </a:ln>
          <a:effectLst/>
        </p:spPr>
      </p:cxnSp>
      <p:sp>
        <p:nvSpPr>
          <p:cNvPr id="17" name="Rectangle 246"/>
          <p:cNvSpPr>
            <a:spLocks noChangeArrowheads="1"/>
          </p:cNvSpPr>
          <p:nvPr/>
        </p:nvSpPr>
        <p:spPr bwMode="auto">
          <a:xfrm>
            <a:off x="3434871" y="2322457"/>
            <a:ext cx="6291625" cy="2506085"/>
          </a:xfrm>
          <a:prstGeom prst="rect">
            <a:avLst/>
          </a:prstGeom>
          <a:solidFill>
            <a:schemeClr val="bg1"/>
          </a:solid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algn="just" rtl="1" eaLnBrk="0" hangingPunct="0">
              <a:lnSpc>
                <a:spcPct val="150000"/>
              </a:lnSpc>
            </a:pPr>
            <a:r>
              <a:rPr lang="ar-AE" sz="950" dirty="0">
                <a:latin typeface="Arial" panose="020B0604020202020204" pitchFamily="34" charset="0"/>
                <a:cs typeface="Arial" panose="020B0604020202020204" pitchFamily="34" charset="0"/>
              </a:rPr>
              <a:t>تعمل إدارة السياسات و الاستراتيجية في الأمانة العامة للمجلس التنفيذي على دعم الجهات الحكومية في الاستجابة إلى خطة الأمارة. وبعد تنفيذ إطار عمل موحد للتخطيط والأداء من أجل الجهات الحكومية، ستقوم جميع الدوائر بإعداد خطط تنفيذية مفصلة ومنقحة. وستعمل هذه الخطط بشكل جماعي على تمكين الحكومة من تلبية الأهداف الأمارة.</a:t>
            </a:r>
          </a:p>
          <a:p>
            <a:pPr algn="just" rtl="1" eaLnBrk="0" hangingPunct="0">
              <a:lnSpc>
                <a:spcPct val="150000"/>
              </a:lnSpc>
            </a:pPr>
            <a:r>
              <a:rPr lang="ar-AE" sz="950" dirty="0">
                <a:latin typeface="Arial" panose="020B0604020202020204" pitchFamily="34" charset="0"/>
                <a:cs typeface="Arial" panose="020B0604020202020204" pitchFamily="34" charset="0"/>
              </a:rPr>
              <a:t>تم بناء رؤية حكومة الحديثة على الالتزام لتحسين التخطيط وأداء الدوائر الحكومية. وتعتبر عملية مراقبة الأداء من العناصر الهامة في الحكومة الحديثة. وهي أيضاً من الأمور الأساسية في محاور المساءلة، والانفتاح، والشفافية. ويعود ذلك لقدرتها على إتاحة تقديم تقارير منتظمة حول الإنجازات المحققة وفق النتائج أو الأهداف المتفق عليها.</a:t>
            </a:r>
          </a:p>
          <a:p>
            <a:pPr algn="just" rtl="1" eaLnBrk="0" hangingPunct="0">
              <a:lnSpc>
                <a:spcPct val="150000"/>
              </a:lnSpc>
            </a:pPr>
            <a:r>
              <a:rPr lang="ar-AE" sz="950" dirty="0">
                <a:latin typeface="Arial" panose="020B0604020202020204" pitchFamily="34" charset="0"/>
                <a:cs typeface="Arial" panose="020B0604020202020204" pitchFamily="34" charset="0"/>
              </a:rPr>
              <a:t>تطبق عملية مراقبة مستويات الأداء والإبلاغ عنها في مختلف المستويات: على مستوى الأمارة و المستوى القطاعي تقوم إدارة السياسات و الاستراتيجية برفع التقارير إلى المجلس التنفيذي وكبار المسؤولين الحكوميين، وعلى المستوى التشغيلي تقوم الدوائر أو الهيئة برفع التقارير إلى إدارة السياسات و الاستراتيجية.</a:t>
            </a:r>
          </a:p>
          <a:p>
            <a:pPr algn="just" rtl="1" eaLnBrk="0" hangingPunct="0">
              <a:lnSpc>
                <a:spcPct val="150000"/>
              </a:lnSpc>
            </a:pPr>
            <a:r>
              <a:rPr lang="ar-AE" sz="950" dirty="0">
                <a:latin typeface="Arial" panose="020B0604020202020204" pitchFamily="34" charset="0"/>
                <a:cs typeface="Arial" panose="020B0604020202020204" pitchFamily="34" charset="0"/>
              </a:rPr>
              <a:t>تتولى إدارة السياسات و الاستراتيجية مسؤولية مراقبة وتقييم أداء الدوائر و الجهات الحكومية ، وهذا يتطلب رصد وتقييم التقدم المحقق في الدوائر والهيئات من حيث تنفيذ الخطط التشغيلية التي تدعم أهداف الحكومة القطاعية، وبالتالي دعم الأهداف الأمارة الأربعة عشر.</a:t>
            </a:r>
          </a:p>
          <a:p>
            <a:pPr algn="just" rtl="1" eaLnBrk="0" hangingPunct="0">
              <a:lnSpc>
                <a:spcPct val="150000"/>
              </a:lnSpc>
            </a:pPr>
            <a:endParaRPr lang="ar-AE" sz="950" dirty="0">
              <a:latin typeface="Arial" panose="020B0604020202020204" pitchFamily="34" charset="0"/>
              <a:cs typeface="Arial" panose="020B0604020202020204" pitchFamily="34" charset="0"/>
            </a:endParaRPr>
          </a:p>
          <a:p>
            <a:pPr algn="just" rtl="1" eaLnBrk="0" hangingPunct="0">
              <a:lnSpc>
                <a:spcPct val="150000"/>
              </a:lnSpc>
            </a:pPr>
            <a:endParaRPr lang="ar-AE" sz="950" dirty="0">
              <a:latin typeface="Arial" panose="020B0604020202020204" pitchFamily="34" charset="0"/>
              <a:cs typeface="Arial" panose="020B0604020202020204" pitchFamily="34" charset="0"/>
            </a:endParaRPr>
          </a:p>
        </p:txBody>
      </p:sp>
      <p:sp>
        <p:nvSpPr>
          <p:cNvPr id="20"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pic>
        <p:nvPicPr>
          <p:cNvPr id="16" name="Picture 2"/>
          <p:cNvPicPr>
            <a:picLocks noChangeAspect="1" noChangeArrowheads="1"/>
          </p:cNvPicPr>
          <p:nvPr/>
        </p:nvPicPr>
        <p:blipFill>
          <a:blip r:embed="rId4" cstate="print">
            <a:grayscl/>
            <a:extLst>
              <a:ext uri="{28A0092B-C50C-407E-A947-70E740481C1C}">
                <a14:useLocalDpi xmlns:a14="http://schemas.microsoft.com/office/drawing/2010/main" val="0"/>
              </a:ext>
            </a:extLst>
          </a:blip>
          <a:srcRect/>
          <a:stretch>
            <a:fillRect/>
          </a:stretch>
        </p:blipFill>
        <p:spPr bwMode="auto">
          <a:xfrm>
            <a:off x="8029576" y="5181211"/>
            <a:ext cx="1696855" cy="1278396"/>
          </a:xfrm>
          <a:prstGeom prst="rect">
            <a:avLst/>
          </a:prstGeom>
          <a:noFill/>
          <a:ln w="9525">
            <a:no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 Box 243"/>
          <p:cNvSpPr txBox="1">
            <a:spLocks noChangeArrowheads="1"/>
          </p:cNvSpPr>
          <p:nvPr/>
        </p:nvSpPr>
        <p:spPr bwMode="auto">
          <a:xfrm>
            <a:off x="3702050" y="851582"/>
            <a:ext cx="6024382"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AtrissiGhad Bold" charset="0"/>
                <a:cs typeface="AtrissiGhad Bold" charset="0"/>
              </a:rPr>
              <a:t>وقائع إجراءات التقييم</a:t>
            </a:r>
            <a:endParaRPr lang="en-US" sz="1100" b="1" dirty="0">
              <a:solidFill>
                <a:srgbClr val="000000"/>
              </a:solidFill>
              <a:latin typeface="AtrissiGhad Bold" charset="0"/>
              <a:cs typeface="AtrissiGhad Bold" charset="0"/>
            </a:endParaRPr>
          </a:p>
        </p:txBody>
      </p:sp>
      <p:cxnSp>
        <p:nvCxnSpPr>
          <p:cNvPr id="77" name="Straight Connector 76"/>
          <p:cNvCxnSpPr/>
          <p:nvPr/>
        </p:nvCxnSpPr>
        <p:spPr bwMode="auto">
          <a:xfrm>
            <a:off x="3517185" y="916083"/>
            <a:ext cx="0" cy="5564118"/>
          </a:xfrm>
          <a:prstGeom prst="line">
            <a:avLst/>
          </a:prstGeom>
          <a:solidFill>
            <a:schemeClr val="accent1"/>
          </a:solidFill>
          <a:ln w="9525" cap="flat" cmpd="sng" algn="ctr">
            <a:solidFill>
              <a:schemeClr val="accent6">
                <a:lumMod val="50000"/>
              </a:schemeClr>
            </a:solidFill>
            <a:prstDash val="solid"/>
            <a:round/>
            <a:headEnd type="none" w="med" len="med"/>
            <a:tailEnd type="none" w="med" len="med"/>
          </a:ln>
          <a:effectLst/>
        </p:spPr>
      </p:cxnSp>
      <p:sp>
        <p:nvSpPr>
          <p:cNvPr id="112" name="Text Box 245"/>
          <p:cNvSpPr txBox="1">
            <a:spLocks noChangeArrowheads="1"/>
          </p:cNvSpPr>
          <p:nvPr/>
        </p:nvSpPr>
        <p:spPr bwMode="auto">
          <a:xfrm>
            <a:off x="3702050" y="2971233"/>
            <a:ext cx="602444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AtrissiGhad Bold" charset="0"/>
                <a:cs typeface="AtrissiGhad Bold" charset="0"/>
              </a:rPr>
              <a:t>الملخص التنفيذي</a:t>
            </a:r>
            <a:endParaRPr lang="en-US" sz="1100" b="1" dirty="0">
              <a:solidFill>
                <a:srgbClr val="000000"/>
              </a:solidFill>
              <a:latin typeface="AtrissiGhad Bold" charset="0"/>
              <a:cs typeface="AtrissiGhad Bold" charset="0"/>
            </a:endParaRPr>
          </a:p>
        </p:txBody>
      </p:sp>
      <p:sp>
        <p:nvSpPr>
          <p:cNvPr id="46" name="Rectangle 244"/>
          <p:cNvSpPr>
            <a:spLocks noChangeArrowheads="1"/>
          </p:cNvSpPr>
          <p:nvPr/>
        </p:nvSpPr>
        <p:spPr bwMode="auto">
          <a:xfrm>
            <a:off x="3702050" y="3232843"/>
            <a:ext cx="6052636" cy="3247357"/>
          </a:xfrm>
          <a:prstGeom prst="rect">
            <a:avLst/>
          </a:prstGeom>
          <a:solidFill>
            <a:schemeClr val="bg1"/>
          </a:solid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algn="r" rtl="1">
              <a:lnSpc>
                <a:spcPct val="150000"/>
              </a:lnSpc>
            </a:pPr>
            <a:endParaRPr lang="en-US" sz="950" dirty="0">
              <a:latin typeface="Arial" panose="020B0604020202020204" pitchFamily="34" charset="0"/>
              <a:cs typeface="Arial" panose="020B0604020202020204" pitchFamily="34" charset="0"/>
            </a:endParaRPr>
          </a:p>
          <a:p>
            <a:pPr algn="r" rtl="1">
              <a:lnSpc>
                <a:spcPct val="150000"/>
              </a:lnSpc>
            </a:pPr>
            <a:endParaRPr lang="en-US" sz="950" dirty="0">
              <a:latin typeface="Arial" panose="020B0604020202020204" pitchFamily="34" charset="0"/>
              <a:cs typeface="Arial" panose="020B0604020202020204" pitchFamily="34" charset="0"/>
            </a:endParaRPr>
          </a:p>
        </p:txBody>
      </p:sp>
      <p:sp>
        <p:nvSpPr>
          <p:cNvPr id="47" name="Text Box 245"/>
          <p:cNvSpPr txBox="1">
            <a:spLocks noChangeArrowheads="1"/>
          </p:cNvSpPr>
          <p:nvPr/>
        </p:nvSpPr>
        <p:spPr bwMode="auto">
          <a:xfrm>
            <a:off x="221343" y="916082"/>
            <a:ext cx="2745372"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Sakkal Majalla Ajman106 Medium" charset="0"/>
                <a:cs typeface="AtrissiGhad Bold" charset="0"/>
              </a:rPr>
              <a:t>التوصيات العامة</a:t>
            </a:r>
            <a:endParaRPr lang="en-US" sz="1100" b="1" dirty="0">
              <a:solidFill>
                <a:srgbClr val="000000"/>
              </a:solidFill>
              <a:latin typeface="AtrissiGhad Bold" charset="0"/>
              <a:cs typeface="AtrissiGhad Bold" charset="0"/>
            </a:endParaRPr>
          </a:p>
        </p:txBody>
      </p:sp>
      <p:sp>
        <p:nvSpPr>
          <p:cNvPr id="75" name="Rectangle 246"/>
          <p:cNvSpPr>
            <a:spLocks noChangeArrowheads="1"/>
          </p:cNvSpPr>
          <p:nvPr/>
        </p:nvSpPr>
        <p:spPr bwMode="auto">
          <a:xfrm>
            <a:off x="3702050" y="1117239"/>
            <a:ext cx="6052636" cy="1800497"/>
          </a:xfrm>
          <a:prstGeom prst="rect">
            <a:avLst/>
          </a:prstGeom>
          <a:solidFill>
            <a:schemeClr val="bg1"/>
          </a:solid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algn="r" rtl="1" eaLnBrk="0" hangingPunct="0">
              <a:lnSpc>
                <a:spcPct val="150000"/>
              </a:lnSpc>
            </a:pPr>
            <a:r>
              <a:rPr lang="ar-AE" sz="950" b="1" u="sng" dirty="0">
                <a:latin typeface="Arial" panose="020B0604020202020204" pitchFamily="34" charset="0"/>
                <a:cs typeface="Arial" panose="020B0604020202020204" pitchFamily="34" charset="0"/>
              </a:rPr>
              <a:t>المقيّيمين</a:t>
            </a: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algn="r" rtl="1" eaLnBrk="0" hangingPunct="0">
              <a:lnSpc>
                <a:spcPct val="150000"/>
              </a:lnSpc>
            </a:pPr>
            <a:endParaRPr lang="ar-AE" sz="950" dirty="0">
              <a:latin typeface="Arial" panose="020B0604020202020204" pitchFamily="34" charset="0"/>
              <a:cs typeface="Arial" panose="020B0604020202020204" pitchFamily="34" charset="0"/>
            </a:endParaRPr>
          </a:p>
          <a:p>
            <a:pPr algn="r" rtl="1" eaLnBrk="0" hangingPunct="0">
              <a:lnSpc>
                <a:spcPct val="150000"/>
              </a:lnSpc>
            </a:pPr>
            <a:endParaRPr lang="ar-AE" sz="950" dirty="0">
              <a:latin typeface="Arial" panose="020B0604020202020204" pitchFamily="34" charset="0"/>
              <a:cs typeface="Arial" panose="020B0604020202020204" pitchFamily="34" charset="0"/>
            </a:endParaRPr>
          </a:p>
        </p:txBody>
      </p:sp>
      <p:sp>
        <p:nvSpPr>
          <p:cNvPr id="16" name="Rectangle 246"/>
          <p:cNvSpPr>
            <a:spLocks noChangeArrowheads="1"/>
          </p:cNvSpPr>
          <p:nvPr/>
        </p:nvSpPr>
        <p:spPr bwMode="auto">
          <a:xfrm>
            <a:off x="3640375" y="1141377"/>
            <a:ext cx="1876505" cy="1865984"/>
          </a:xfrm>
          <a:prstGeom prst="rect">
            <a:avLst/>
          </a:prstGeom>
          <a:noFill/>
          <a:ln w="9525" algn="ctr">
            <a:noFill/>
            <a:miter lim="800000"/>
            <a:headEnd/>
            <a:tailEnd/>
          </a:ln>
          <a:effectLst/>
        </p:spPr>
        <p:txBody>
          <a:bodyPr rIns="137160"/>
          <a:lstStyle/>
          <a:p>
            <a:pPr algn="r" rtl="1" eaLnBrk="0" hangingPunct="0">
              <a:lnSpc>
                <a:spcPct val="150000"/>
              </a:lnSpc>
            </a:pPr>
            <a:r>
              <a:rPr lang="ar-AE" sz="950" b="1" u="sng" dirty="0">
                <a:latin typeface="Arial" panose="020B0604020202020204" pitchFamily="34" charset="0"/>
                <a:cs typeface="Arial" panose="020B0604020202020204" pitchFamily="34" charset="0"/>
              </a:rPr>
              <a:t> التواريخ الرئيسية:</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algn="r" rtl="1" eaLnBrk="0" hangingPunct="0">
              <a:lnSpc>
                <a:spcPct val="150000"/>
              </a:lnSpc>
            </a:pPr>
            <a:endParaRPr lang="ar-AE" sz="950" dirty="0">
              <a:latin typeface="Arial" panose="020B0604020202020204" pitchFamily="34" charset="0"/>
              <a:cs typeface="Arial" panose="020B0604020202020204" pitchFamily="34" charset="0"/>
            </a:endParaRPr>
          </a:p>
        </p:txBody>
      </p:sp>
      <p:sp>
        <p:nvSpPr>
          <p:cNvPr id="17" name="Rectangle 246"/>
          <p:cNvSpPr>
            <a:spLocks noChangeArrowheads="1"/>
          </p:cNvSpPr>
          <p:nvPr/>
        </p:nvSpPr>
        <p:spPr bwMode="auto">
          <a:xfrm>
            <a:off x="5554678" y="1137567"/>
            <a:ext cx="2124525" cy="1735719"/>
          </a:xfrm>
          <a:prstGeom prst="rect">
            <a:avLst/>
          </a:prstGeom>
          <a:noFill/>
          <a:ln w="9525" algn="ctr">
            <a:noFill/>
            <a:miter lim="800000"/>
            <a:headEnd/>
            <a:tailEnd/>
          </a:ln>
          <a:effectLst/>
        </p:spPr>
        <p:txBody>
          <a:bodyPr rIns="137160"/>
          <a:lstStyle/>
          <a:p>
            <a:pPr algn="r" rtl="1" eaLnBrk="0" hangingPunct="0">
              <a:lnSpc>
                <a:spcPct val="150000"/>
              </a:lnSpc>
            </a:pPr>
            <a:r>
              <a:rPr lang="ar-AE" sz="950" b="1" u="sng" dirty="0">
                <a:latin typeface="Arial" panose="020B0604020202020204" pitchFamily="34" charset="0"/>
                <a:cs typeface="Arial" panose="020B0604020202020204" pitchFamily="34" charset="0"/>
              </a:rPr>
              <a:t> اعضاء الجهة</a:t>
            </a:r>
            <a:r>
              <a:rPr lang="ar-AE" sz="950" dirty="0">
                <a:latin typeface="Arial" panose="020B0604020202020204" pitchFamily="34" charset="0"/>
                <a:cs typeface="Arial" panose="020B0604020202020204" pitchFamily="34" charset="0"/>
              </a:rPr>
              <a:t>:</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eaLnBrk="0" hangingPunct="0">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p:txBody>
      </p:sp>
      <p:pic>
        <p:nvPicPr>
          <p:cNvPr id="18" name="Picture 17"/>
          <p:cNvPicPr>
            <a:picLocks noChangeAspect="1"/>
          </p:cNvPicPr>
          <p:nvPr/>
        </p:nvPicPr>
        <p:blipFill rotWithShape="1">
          <a:blip r:embed="rId3" cstate="print">
            <a:extLst>
              <a:ext uri="{28A0092B-C50C-407E-A947-70E740481C1C}">
                <a14:useLocalDpi xmlns:a14="http://schemas.microsoft.com/office/drawing/2010/main" val="0"/>
              </a:ext>
            </a:extLst>
          </a:blip>
          <a:srcRect r="24077"/>
          <a:stretch/>
        </p:blipFill>
        <p:spPr>
          <a:xfrm>
            <a:off x="221343" y="4274823"/>
            <a:ext cx="3110977" cy="2205377"/>
          </a:xfrm>
          <a:prstGeom prst="rect">
            <a:avLst/>
          </a:prstGeom>
          <a:noFill/>
          <a:ln>
            <a:noFill/>
          </a:ln>
          <a:effectLst>
            <a:outerShdw blurRad="50800" dist="38100" dir="2700000" algn="tl" rotWithShape="0">
              <a:prstClr val="black">
                <a:alpha val="40000"/>
              </a:prstClr>
            </a:outerShdw>
          </a:effectLst>
        </p:spPr>
      </p:pic>
      <p:sp>
        <p:nvSpPr>
          <p:cNvPr id="1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
        <p:nvSpPr>
          <p:cNvPr id="20"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الملخص التنفيذي والتوصيات العامة</a:t>
            </a:r>
          </a:p>
        </p:txBody>
      </p:sp>
      <p:sp>
        <p:nvSpPr>
          <p:cNvPr id="21" name="Rectangle 244"/>
          <p:cNvSpPr>
            <a:spLocks noChangeArrowheads="1"/>
          </p:cNvSpPr>
          <p:nvPr/>
        </p:nvSpPr>
        <p:spPr bwMode="auto">
          <a:xfrm>
            <a:off x="221342" y="1173819"/>
            <a:ext cx="3110977" cy="2950125"/>
          </a:xfrm>
          <a:prstGeom prst="rect">
            <a:avLst/>
          </a:prstGeom>
          <a:solidFill>
            <a:schemeClr val="bg1"/>
          </a:solidFill>
          <a:ln w="9525" algn="ctr">
            <a:noFill/>
            <a:miter lim="800000"/>
            <a:headEnd/>
            <a:tailEnd/>
          </a:ln>
          <a:effectLst>
            <a:outerShdw blurRad="50800" dist="38100" dir="2700000" algn="tl" rotWithShape="0">
              <a:schemeClr val="bg1">
                <a:lumMod val="65000"/>
                <a:alpha val="40000"/>
              </a:schemeClr>
            </a:outerShdw>
          </a:effectLst>
        </p:spPr>
        <p:txBody>
          <a:bodyPr rIns="137160"/>
          <a:lstStyle/>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marL="111125" indent="-111125" algn="r" rtl="1">
              <a:lnSpc>
                <a:spcPct val="150000"/>
              </a:lnSpc>
              <a:buFont typeface="Wingdings" pitchFamily="2" charset="2"/>
              <a:buChar char="§"/>
            </a:pPr>
            <a:r>
              <a:rPr lang="ar-AE" sz="950" dirty="0">
                <a:latin typeface="Arial" panose="020B0604020202020204" pitchFamily="34" charset="0"/>
                <a:cs typeface="Arial" panose="020B0604020202020204" pitchFamily="34" charset="0"/>
              </a:rPr>
              <a:t> </a:t>
            </a:r>
          </a:p>
          <a:p>
            <a:pPr algn="r" rtl="1">
              <a:lnSpc>
                <a:spcPct val="150000"/>
              </a:lnSpc>
            </a:pPr>
            <a:endParaRPr lang="en-US" sz="950" dirty="0">
              <a:latin typeface="Arial" panose="020B0604020202020204" pitchFamily="34" charset="0"/>
              <a:cs typeface="Arial" panose="020B0604020202020204" pitchFamily="34" charset="0"/>
            </a:endParaRPr>
          </a:p>
          <a:p>
            <a:pPr algn="r" rtl="1">
              <a:lnSpc>
                <a:spcPct val="150000"/>
              </a:lnSpc>
            </a:pPr>
            <a:endParaRPr lang="en-US" sz="9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892867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المنهجية العامة</a:t>
            </a:r>
          </a:p>
        </p:txBody>
      </p:sp>
      <p:grpSp>
        <p:nvGrpSpPr>
          <p:cNvPr id="2" name="Group 1"/>
          <p:cNvGrpSpPr/>
          <p:nvPr/>
        </p:nvGrpSpPr>
        <p:grpSpPr>
          <a:xfrm>
            <a:off x="5253936" y="1181652"/>
            <a:ext cx="2605015" cy="2208266"/>
            <a:chOff x="627866" y="1299902"/>
            <a:chExt cx="3962400" cy="3352800"/>
          </a:xfrm>
        </p:grpSpPr>
        <p:sp>
          <p:nvSpPr>
            <p:cNvPr id="13"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050" dirty="0"/>
            </a:p>
          </p:txBody>
        </p:sp>
        <p:sp>
          <p:nvSpPr>
            <p:cNvPr id="17" name="AutoShape 4"/>
            <p:cNvSpPr>
              <a:spLocks noChangeArrowheads="1"/>
            </p:cNvSpPr>
            <p:nvPr/>
          </p:nvSpPr>
          <p:spPr bwMode="auto">
            <a:xfrm>
              <a:off x="1885166" y="2525761"/>
              <a:ext cx="1447800" cy="1066800"/>
            </a:xfrm>
            <a:prstGeom prst="pentagon">
              <a:avLst/>
            </a:prstGeom>
            <a:solidFill>
              <a:srgbClr val="8D7249"/>
            </a:solidFill>
            <a:ln w="12700" algn="ctr">
              <a:solidFill>
                <a:schemeClr val="tx1"/>
              </a:solidFill>
              <a:miter lim="800000"/>
              <a:headEnd/>
              <a:tailEnd/>
            </a:ln>
            <a:effectLst/>
          </p:spPr>
          <p:txBody>
            <a:bodyPr wrap="none" lIns="45720" tIns="46038" rIns="45720" bIns="46038" anchor="ctr"/>
            <a:lstStyle/>
            <a:p>
              <a:pPr algn="ctr" rtl="1"/>
              <a:r>
                <a:rPr lang="ar-AE" b="1" dirty="0">
                  <a:solidFill>
                    <a:schemeClr val="bg1"/>
                  </a:solidFill>
                </a:rPr>
                <a:t>التخطيط </a:t>
              </a:r>
            </a:p>
            <a:p>
              <a:pPr algn="ctr" rtl="1"/>
              <a:r>
                <a:rPr lang="ar-AE" b="1" dirty="0">
                  <a:solidFill>
                    <a:schemeClr val="bg1"/>
                  </a:solidFill>
                </a:rPr>
                <a:t>الاستراتيجي</a:t>
              </a:r>
              <a:endParaRPr lang="en-US" b="1" dirty="0">
                <a:solidFill>
                  <a:schemeClr val="bg1"/>
                </a:solidFill>
              </a:endParaRPr>
            </a:p>
          </p:txBody>
        </p:sp>
        <p:cxnSp>
          <p:nvCxnSpPr>
            <p:cNvPr id="20" name="AutoShape 15"/>
            <p:cNvCxnSpPr>
              <a:cxnSpLocks noChangeShapeType="1"/>
              <a:stCxn id="13" idx="1"/>
              <a:endCxn id="17"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21" name="AutoShape 16"/>
            <p:cNvCxnSpPr>
              <a:cxnSpLocks noChangeShapeType="1"/>
              <a:stCxn id="13" idx="0"/>
              <a:endCxn id="17"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22" name="AutoShape 17"/>
            <p:cNvCxnSpPr>
              <a:cxnSpLocks noChangeShapeType="1"/>
              <a:stCxn id="13" idx="5"/>
              <a:endCxn id="17"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23" name="AutoShape 18"/>
            <p:cNvCxnSpPr>
              <a:cxnSpLocks noChangeShapeType="1"/>
              <a:stCxn id="13" idx="4"/>
              <a:endCxn id="17"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24" name="AutoShape 19"/>
            <p:cNvCxnSpPr>
              <a:cxnSpLocks noChangeShapeType="1"/>
              <a:stCxn id="13" idx="2"/>
              <a:endCxn id="17"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31" name="TextBox 30"/>
            <p:cNvSpPr txBox="1"/>
            <p:nvPr/>
          </p:nvSpPr>
          <p:spPr>
            <a:xfrm>
              <a:off x="2516811" y="1961933"/>
              <a:ext cx="1335169" cy="630849"/>
            </a:xfrm>
            <a:prstGeom prst="rect">
              <a:avLst/>
            </a:prstGeom>
            <a:noFill/>
          </p:spPr>
          <p:txBody>
            <a:bodyPr wrap="square" rtlCol="0">
              <a:spAutoFit/>
            </a:bodyPr>
            <a:lstStyle/>
            <a:p>
              <a:pPr algn="ctr" rtl="1"/>
              <a:r>
                <a:rPr lang="ar-AE" sz="1050" dirty="0"/>
                <a:t>1.1  التوجه الاستراتيجي</a:t>
              </a:r>
              <a:endParaRPr lang="en-US" sz="1050" dirty="0"/>
            </a:p>
          </p:txBody>
        </p:sp>
        <p:sp>
          <p:nvSpPr>
            <p:cNvPr id="32" name="TextBox 31"/>
            <p:cNvSpPr txBox="1"/>
            <p:nvPr/>
          </p:nvSpPr>
          <p:spPr>
            <a:xfrm>
              <a:off x="3052432" y="3146429"/>
              <a:ext cx="1335169" cy="630849"/>
            </a:xfrm>
            <a:prstGeom prst="rect">
              <a:avLst/>
            </a:prstGeom>
            <a:noFill/>
          </p:spPr>
          <p:txBody>
            <a:bodyPr wrap="square" rtlCol="0">
              <a:spAutoFit/>
            </a:bodyPr>
            <a:lstStyle/>
            <a:p>
              <a:pPr algn="ctr" rtl="1"/>
              <a:r>
                <a:rPr lang="ar-AE" sz="1050" dirty="0"/>
                <a:t>1.2. صياغة الاستراتيجية</a:t>
              </a:r>
              <a:endParaRPr lang="en-US" sz="1050" dirty="0"/>
            </a:p>
          </p:txBody>
        </p:sp>
        <p:sp>
          <p:nvSpPr>
            <p:cNvPr id="34" name="TextBox 33"/>
            <p:cNvSpPr txBox="1"/>
            <p:nvPr/>
          </p:nvSpPr>
          <p:spPr>
            <a:xfrm>
              <a:off x="809688" y="3181668"/>
              <a:ext cx="1335169" cy="630849"/>
            </a:xfrm>
            <a:prstGeom prst="rect">
              <a:avLst/>
            </a:prstGeom>
            <a:noFill/>
          </p:spPr>
          <p:txBody>
            <a:bodyPr wrap="square" rtlCol="0">
              <a:spAutoFit/>
            </a:bodyPr>
            <a:lstStyle/>
            <a:p>
              <a:pPr algn="ctr" rtl="1"/>
              <a:r>
                <a:rPr lang="ar-AE" sz="1050" dirty="0"/>
                <a:t>1.4. حوكمة الاستراتيجية</a:t>
              </a:r>
              <a:endParaRPr lang="en-US" sz="1050" dirty="0"/>
            </a:p>
          </p:txBody>
        </p:sp>
        <p:sp>
          <p:nvSpPr>
            <p:cNvPr id="35" name="TextBox 34"/>
            <p:cNvSpPr txBox="1"/>
            <p:nvPr/>
          </p:nvSpPr>
          <p:spPr>
            <a:xfrm>
              <a:off x="1905330" y="3912357"/>
              <a:ext cx="1335169" cy="630849"/>
            </a:xfrm>
            <a:prstGeom prst="rect">
              <a:avLst/>
            </a:prstGeom>
            <a:noFill/>
          </p:spPr>
          <p:txBody>
            <a:bodyPr wrap="square" rtlCol="0">
              <a:spAutoFit/>
            </a:bodyPr>
            <a:lstStyle/>
            <a:p>
              <a:pPr algn="ctr" rtl="1"/>
              <a:r>
                <a:rPr lang="ar-AE" sz="1050" dirty="0"/>
                <a:t>1.3. موائمة الاستراتيجية</a:t>
              </a:r>
              <a:endParaRPr lang="en-US" sz="1050" dirty="0"/>
            </a:p>
          </p:txBody>
        </p:sp>
        <p:sp>
          <p:nvSpPr>
            <p:cNvPr id="40" name="TextBox 39"/>
            <p:cNvSpPr txBox="1"/>
            <p:nvPr/>
          </p:nvSpPr>
          <p:spPr>
            <a:xfrm>
              <a:off x="1313862" y="1953773"/>
              <a:ext cx="1335169" cy="630849"/>
            </a:xfrm>
            <a:prstGeom prst="rect">
              <a:avLst/>
            </a:prstGeom>
            <a:noFill/>
          </p:spPr>
          <p:txBody>
            <a:bodyPr wrap="square" rtlCol="0">
              <a:spAutoFit/>
            </a:bodyPr>
            <a:lstStyle/>
            <a:p>
              <a:pPr algn="ctr" rtl="1"/>
              <a:r>
                <a:rPr lang="ar-AE" sz="1050" dirty="0"/>
                <a:t>1.5. مراجعة الاستراتيجية</a:t>
              </a:r>
            </a:p>
          </p:txBody>
        </p:sp>
      </p:grpSp>
      <p:sp>
        <p:nvSpPr>
          <p:cNvPr id="41" name="TextBox 40"/>
          <p:cNvSpPr txBox="1"/>
          <p:nvPr/>
        </p:nvSpPr>
        <p:spPr>
          <a:xfrm>
            <a:off x="8185355" y="779796"/>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rgbClr val="8D7249"/>
                </a:solidFill>
                <a:latin typeface="AtrissiGhad Bold" charset="0"/>
                <a:cs typeface="AtrissiGhad Bold" charset="0"/>
              </a:rPr>
              <a:t>1</a:t>
            </a:r>
            <a:endParaRPr lang="en-US" sz="8800" b="1" dirty="0">
              <a:solidFill>
                <a:srgbClr val="8D7249"/>
              </a:solidFill>
              <a:latin typeface="AtrissiGhad Bold" charset="0"/>
              <a:cs typeface="AtrissiGhad Bold" charset="0"/>
            </a:endParaRPr>
          </a:p>
        </p:txBody>
      </p:sp>
      <p:grpSp>
        <p:nvGrpSpPr>
          <p:cNvPr id="42" name="Group 41"/>
          <p:cNvGrpSpPr/>
          <p:nvPr/>
        </p:nvGrpSpPr>
        <p:grpSpPr>
          <a:xfrm>
            <a:off x="422109" y="1181652"/>
            <a:ext cx="2605015" cy="2208266"/>
            <a:chOff x="627866" y="1299902"/>
            <a:chExt cx="3962400" cy="3352800"/>
          </a:xfrm>
        </p:grpSpPr>
        <p:sp>
          <p:nvSpPr>
            <p:cNvPr id="43"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050" dirty="0"/>
            </a:p>
          </p:txBody>
        </p:sp>
        <p:sp>
          <p:nvSpPr>
            <p:cNvPr id="44" name="AutoShape 4"/>
            <p:cNvSpPr>
              <a:spLocks noChangeArrowheads="1"/>
            </p:cNvSpPr>
            <p:nvPr/>
          </p:nvSpPr>
          <p:spPr bwMode="auto">
            <a:xfrm>
              <a:off x="1885166" y="2525761"/>
              <a:ext cx="1447800" cy="1066800"/>
            </a:xfrm>
            <a:prstGeom prst="pentagon">
              <a:avLst/>
            </a:prstGeom>
            <a:solidFill>
              <a:schemeClr val="accent6">
                <a:lumMod val="75000"/>
              </a:schemeClr>
            </a:solidFill>
            <a:ln w="12700" algn="ctr">
              <a:solidFill>
                <a:schemeClr val="tx1"/>
              </a:solidFill>
              <a:miter lim="800000"/>
              <a:headEnd/>
              <a:tailEnd/>
            </a:ln>
            <a:effectLst/>
          </p:spPr>
          <p:txBody>
            <a:bodyPr wrap="none" lIns="45720" tIns="46038" rIns="45720" bIns="46038" anchor="ctr"/>
            <a:lstStyle/>
            <a:p>
              <a:pPr algn="ctr" rtl="1"/>
              <a:r>
                <a:rPr lang="ar-AE" b="1" dirty="0">
                  <a:solidFill>
                    <a:schemeClr val="bg1"/>
                  </a:solidFill>
                </a:rPr>
                <a:t>قياس </a:t>
              </a:r>
            </a:p>
            <a:p>
              <a:pPr algn="ctr" rtl="1"/>
              <a:r>
                <a:rPr lang="ar-AE" b="1" dirty="0">
                  <a:solidFill>
                    <a:schemeClr val="bg1"/>
                  </a:solidFill>
                </a:rPr>
                <a:t>الأداء</a:t>
              </a:r>
              <a:endParaRPr lang="en-US" b="1" dirty="0">
                <a:solidFill>
                  <a:schemeClr val="bg1"/>
                </a:solidFill>
              </a:endParaRPr>
            </a:p>
          </p:txBody>
        </p:sp>
        <p:cxnSp>
          <p:nvCxnSpPr>
            <p:cNvPr id="45" name="AutoShape 15"/>
            <p:cNvCxnSpPr>
              <a:cxnSpLocks noChangeShapeType="1"/>
              <a:stCxn id="43" idx="1"/>
              <a:endCxn id="44"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46" name="AutoShape 16"/>
            <p:cNvCxnSpPr>
              <a:cxnSpLocks noChangeShapeType="1"/>
              <a:stCxn id="43" idx="0"/>
              <a:endCxn id="44"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47" name="AutoShape 17"/>
            <p:cNvCxnSpPr>
              <a:cxnSpLocks noChangeShapeType="1"/>
              <a:stCxn id="43" idx="5"/>
              <a:endCxn id="44"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48" name="AutoShape 18"/>
            <p:cNvCxnSpPr>
              <a:cxnSpLocks noChangeShapeType="1"/>
              <a:stCxn id="43" idx="4"/>
              <a:endCxn id="44"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49" name="AutoShape 19"/>
            <p:cNvCxnSpPr>
              <a:cxnSpLocks noChangeShapeType="1"/>
              <a:stCxn id="43" idx="2"/>
              <a:endCxn id="44"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50" name="TextBox 49"/>
            <p:cNvSpPr txBox="1"/>
            <p:nvPr/>
          </p:nvSpPr>
          <p:spPr>
            <a:xfrm>
              <a:off x="2558537" y="1961933"/>
              <a:ext cx="1335169" cy="630849"/>
            </a:xfrm>
            <a:prstGeom prst="rect">
              <a:avLst/>
            </a:prstGeom>
            <a:noFill/>
          </p:spPr>
          <p:txBody>
            <a:bodyPr wrap="square" rtlCol="0">
              <a:spAutoFit/>
            </a:bodyPr>
            <a:lstStyle/>
            <a:p>
              <a:pPr algn="ctr" rtl="1"/>
              <a:r>
                <a:rPr lang="ar-AE" sz="1050" dirty="0"/>
                <a:t>2.1. اختيار المؤشرات</a:t>
              </a:r>
              <a:endParaRPr lang="en-US" sz="1050" dirty="0"/>
            </a:p>
          </p:txBody>
        </p:sp>
        <p:sp>
          <p:nvSpPr>
            <p:cNvPr id="51" name="TextBox 50"/>
            <p:cNvSpPr txBox="1"/>
            <p:nvPr/>
          </p:nvSpPr>
          <p:spPr>
            <a:xfrm>
              <a:off x="3052432" y="3146429"/>
              <a:ext cx="1335169" cy="630849"/>
            </a:xfrm>
            <a:prstGeom prst="rect">
              <a:avLst/>
            </a:prstGeom>
            <a:noFill/>
          </p:spPr>
          <p:txBody>
            <a:bodyPr wrap="square" rtlCol="0">
              <a:spAutoFit/>
            </a:bodyPr>
            <a:lstStyle/>
            <a:p>
              <a:pPr algn="ctr" rtl="1"/>
              <a:r>
                <a:rPr lang="ar-AE" sz="1050" dirty="0"/>
                <a:t>2.2. توثيق المؤشرات</a:t>
              </a:r>
              <a:endParaRPr lang="en-US" sz="1050" dirty="0"/>
            </a:p>
          </p:txBody>
        </p:sp>
        <p:sp>
          <p:nvSpPr>
            <p:cNvPr id="52" name="TextBox 51"/>
            <p:cNvSpPr txBox="1"/>
            <p:nvPr/>
          </p:nvSpPr>
          <p:spPr>
            <a:xfrm>
              <a:off x="786720" y="3111582"/>
              <a:ext cx="1335169" cy="630849"/>
            </a:xfrm>
            <a:prstGeom prst="rect">
              <a:avLst/>
            </a:prstGeom>
            <a:noFill/>
          </p:spPr>
          <p:txBody>
            <a:bodyPr wrap="square" rtlCol="0">
              <a:spAutoFit/>
            </a:bodyPr>
            <a:lstStyle/>
            <a:p>
              <a:pPr algn="ctr" rtl="1"/>
              <a:r>
                <a:rPr lang="ar-AE" sz="1050" dirty="0"/>
                <a:t>2.4. جمع </a:t>
              </a:r>
            </a:p>
            <a:p>
              <a:pPr algn="ctr" rtl="1"/>
              <a:r>
                <a:rPr lang="ar-AE" sz="1050" dirty="0"/>
                <a:t>البيانات</a:t>
              </a:r>
              <a:endParaRPr lang="en-US" sz="1050" dirty="0"/>
            </a:p>
          </p:txBody>
        </p:sp>
        <p:sp>
          <p:nvSpPr>
            <p:cNvPr id="53" name="TextBox 52"/>
            <p:cNvSpPr txBox="1"/>
            <p:nvPr/>
          </p:nvSpPr>
          <p:spPr>
            <a:xfrm>
              <a:off x="1905330" y="3912357"/>
              <a:ext cx="1335169" cy="630849"/>
            </a:xfrm>
            <a:prstGeom prst="rect">
              <a:avLst/>
            </a:prstGeom>
            <a:noFill/>
          </p:spPr>
          <p:txBody>
            <a:bodyPr wrap="square" rtlCol="0">
              <a:spAutoFit/>
            </a:bodyPr>
            <a:lstStyle/>
            <a:p>
              <a:pPr algn="ctr" rtl="1"/>
              <a:r>
                <a:rPr lang="ar-AE" sz="1050" dirty="0"/>
                <a:t>2.3. </a:t>
              </a:r>
              <a:r>
                <a:rPr lang="ar-AE" sz="1050" dirty="0">
                  <a:latin typeface="FrutigerLTArabic-55Roman"/>
                </a:rPr>
                <a:t>تحديد المستهدفات</a:t>
              </a:r>
              <a:endParaRPr lang="en-US" sz="1050" dirty="0"/>
            </a:p>
          </p:txBody>
        </p:sp>
        <p:sp>
          <p:nvSpPr>
            <p:cNvPr id="54" name="TextBox 53"/>
            <p:cNvSpPr txBox="1"/>
            <p:nvPr/>
          </p:nvSpPr>
          <p:spPr>
            <a:xfrm>
              <a:off x="1313862" y="1953773"/>
              <a:ext cx="1335169" cy="630849"/>
            </a:xfrm>
            <a:prstGeom prst="rect">
              <a:avLst/>
            </a:prstGeom>
            <a:noFill/>
          </p:spPr>
          <p:txBody>
            <a:bodyPr wrap="square" rtlCol="0">
              <a:spAutoFit/>
            </a:bodyPr>
            <a:lstStyle/>
            <a:p>
              <a:pPr algn="ctr" rtl="1"/>
              <a:r>
                <a:rPr lang="ar-AE" sz="1050" dirty="0"/>
                <a:t>2.5. </a:t>
              </a:r>
              <a:r>
                <a:rPr lang="ar-AE" sz="1050" dirty="0">
                  <a:latin typeface="FrutigerLTArabic-55Roman"/>
                </a:rPr>
                <a:t>حوكمة المؤشرات</a:t>
              </a:r>
              <a:endParaRPr lang="ar-AE" sz="1050" dirty="0"/>
            </a:p>
          </p:txBody>
        </p:sp>
      </p:grpSp>
      <p:sp>
        <p:nvSpPr>
          <p:cNvPr id="55" name="TextBox 54"/>
          <p:cNvSpPr txBox="1"/>
          <p:nvPr/>
        </p:nvSpPr>
        <p:spPr>
          <a:xfrm>
            <a:off x="3353528" y="798846"/>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75000"/>
                  </a:schemeClr>
                </a:solidFill>
                <a:latin typeface="AtrissiGhad Bold" charset="0"/>
                <a:cs typeface="AtrissiGhad Bold" charset="0"/>
              </a:rPr>
              <a:t>2</a:t>
            </a:r>
            <a:endParaRPr lang="en-US" sz="8800" b="1" dirty="0">
              <a:solidFill>
                <a:schemeClr val="accent6">
                  <a:lumMod val="75000"/>
                </a:schemeClr>
              </a:solidFill>
              <a:latin typeface="AtrissiGhad Bold" charset="0"/>
              <a:cs typeface="AtrissiGhad Bold" charset="0"/>
            </a:endParaRPr>
          </a:p>
        </p:txBody>
      </p:sp>
      <p:grpSp>
        <p:nvGrpSpPr>
          <p:cNvPr id="56" name="Group 55"/>
          <p:cNvGrpSpPr/>
          <p:nvPr/>
        </p:nvGrpSpPr>
        <p:grpSpPr>
          <a:xfrm>
            <a:off x="5257292" y="4053767"/>
            <a:ext cx="2605015" cy="2208266"/>
            <a:chOff x="627866" y="1299902"/>
            <a:chExt cx="3962400" cy="3352800"/>
          </a:xfrm>
        </p:grpSpPr>
        <p:sp>
          <p:nvSpPr>
            <p:cNvPr id="57"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050" dirty="0"/>
            </a:p>
          </p:txBody>
        </p:sp>
        <p:sp>
          <p:nvSpPr>
            <p:cNvPr id="58" name="AutoShape 4"/>
            <p:cNvSpPr>
              <a:spLocks noChangeArrowheads="1"/>
            </p:cNvSpPr>
            <p:nvPr/>
          </p:nvSpPr>
          <p:spPr bwMode="auto">
            <a:xfrm>
              <a:off x="1885166" y="2525761"/>
              <a:ext cx="1447800" cy="1066800"/>
            </a:xfrm>
            <a:prstGeom prst="pentagon">
              <a:avLst/>
            </a:prstGeom>
            <a:solidFill>
              <a:schemeClr val="accent6">
                <a:lumMod val="60000"/>
                <a:lumOff val="40000"/>
              </a:schemeClr>
            </a:solidFill>
            <a:ln w="12700" algn="ctr">
              <a:solidFill>
                <a:schemeClr val="tx1"/>
              </a:solidFill>
              <a:miter lim="800000"/>
              <a:headEnd/>
              <a:tailEnd/>
            </a:ln>
            <a:effectLst/>
          </p:spPr>
          <p:txBody>
            <a:bodyPr wrap="none" lIns="45720" tIns="46038" rIns="45720" bIns="46038" anchor="ctr"/>
            <a:lstStyle/>
            <a:p>
              <a:pPr algn="ctr" rtl="1"/>
              <a:r>
                <a:rPr lang="ar-AE" b="1" dirty="0">
                  <a:solidFill>
                    <a:schemeClr val="bg1"/>
                  </a:solidFill>
                </a:rPr>
                <a:t>تحليل</a:t>
              </a:r>
            </a:p>
            <a:p>
              <a:pPr algn="ctr" rtl="1"/>
              <a:r>
                <a:rPr lang="ar-AE" b="1" dirty="0">
                  <a:solidFill>
                    <a:schemeClr val="bg1"/>
                  </a:solidFill>
                </a:rPr>
                <a:t>الأداء</a:t>
              </a:r>
              <a:endParaRPr lang="en-US" b="1" dirty="0">
                <a:solidFill>
                  <a:schemeClr val="bg1"/>
                </a:solidFill>
              </a:endParaRPr>
            </a:p>
          </p:txBody>
        </p:sp>
        <p:cxnSp>
          <p:nvCxnSpPr>
            <p:cNvPr id="59" name="AutoShape 15"/>
            <p:cNvCxnSpPr>
              <a:cxnSpLocks noChangeShapeType="1"/>
              <a:stCxn id="57" idx="1"/>
              <a:endCxn id="58"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60" name="AutoShape 16"/>
            <p:cNvCxnSpPr>
              <a:cxnSpLocks noChangeShapeType="1"/>
              <a:stCxn id="57" idx="0"/>
              <a:endCxn id="58"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61" name="AutoShape 17"/>
            <p:cNvCxnSpPr>
              <a:cxnSpLocks noChangeShapeType="1"/>
              <a:stCxn id="57" idx="5"/>
              <a:endCxn id="58"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62" name="AutoShape 18"/>
            <p:cNvCxnSpPr>
              <a:cxnSpLocks noChangeShapeType="1"/>
              <a:stCxn id="57" idx="4"/>
              <a:endCxn id="58"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63" name="AutoShape 19"/>
            <p:cNvCxnSpPr>
              <a:cxnSpLocks noChangeShapeType="1"/>
              <a:stCxn id="57" idx="2"/>
              <a:endCxn id="58"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64" name="TextBox 63"/>
            <p:cNvSpPr txBox="1"/>
            <p:nvPr/>
          </p:nvSpPr>
          <p:spPr>
            <a:xfrm>
              <a:off x="2558537" y="1961933"/>
              <a:ext cx="1335169" cy="630849"/>
            </a:xfrm>
            <a:prstGeom prst="rect">
              <a:avLst/>
            </a:prstGeom>
            <a:noFill/>
          </p:spPr>
          <p:txBody>
            <a:bodyPr wrap="square" rtlCol="0">
              <a:spAutoFit/>
            </a:bodyPr>
            <a:lstStyle/>
            <a:p>
              <a:pPr algn="ctr" rtl="1"/>
              <a:r>
                <a:rPr lang="ar-AE" sz="1050" dirty="0"/>
                <a:t>3.1. </a:t>
              </a:r>
              <a:r>
                <a:rPr lang="ar-AE" sz="1050" dirty="0">
                  <a:latin typeface="FrutigerLTArabic-55Roman"/>
                </a:rPr>
                <a:t>تحليل البيانات</a:t>
              </a:r>
            </a:p>
          </p:txBody>
        </p:sp>
        <p:sp>
          <p:nvSpPr>
            <p:cNvPr id="65" name="TextBox 64"/>
            <p:cNvSpPr txBox="1"/>
            <p:nvPr/>
          </p:nvSpPr>
          <p:spPr>
            <a:xfrm>
              <a:off x="3052432" y="3146429"/>
              <a:ext cx="1335169" cy="630849"/>
            </a:xfrm>
            <a:prstGeom prst="rect">
              <a:avLst/>
            </a:prstGeom>
            <a:noFill/>
          </p:spPr>
          <p:txBody>
            <a:bodyPr wrap="square" rtlCol="0">
              <a:spAutoFit/>
            </a:bodyPr>
            <a:lstStyle/>
            <a:p>
              <a:pPr algn="ctr" rtl="1"/>
              <a:r>
                <a:rPr lang="ar-AE" sz="1050" dirty="0"/>
                <a:t>3.2. </a:t>
              </a:r>
              <a:r>
                <a:rPr lang="ar-AE" sz="1050" dirty="0">
                  <a:latin typeface="FrutigerLTArabic-55Roman"/>
                </a:rPr>
                <a:t>إعداد التقارير</a:t>
              </a:r>
              <a:endParaRPr lang="en-US" sz="1050" dirty="0"/>
            </a:p>
          </p:txBody>
        </p:sp>
        <p:sp>
          <p:nvSpPr>
            <p:cNvPr id="68" name="TextBox 67"/>
            <p:cNvSpPr txBox="1"/>
            <p:nvPr/>
          </p:nvSpPr>
          <p:spPr>
            <a:xfrm>
              <a:off x="819067" y="3160014"/>
              <a:ext cx="1335169" cy="630849"/>
            </a:xfrm>
            <a:prstGeom prst="rect">
              <a:avLst/>
            </a:prstGeom>
            <a:noFill/>
          </p:spPr>
          <p:txBody>
            <a:bodyPr wrap="square" rtlCol="0">
              <a:spAutoFit/>
            </a:bodyPr>
            <a:lstStyle/>
            <a:p>
              <a:pPr algn="ctr" rtl="1"/>
              <a:r>
                <a:rPr lang="ar-AE" sz="1050" dirty="0"/>
                <a:t>3.4. اتخاذ القرارات</a:t>
              </a:r>
              <a:endParaRPr lang="en-US" sz="1050" dirty="0"/>
            </a:p>
          </p:txBody>
        </p:sp>
        <p:sp>
          <p:nvSpPr>
            <p:cNvPr id="69" name="TextBox 68"/>
            <p:cNvSpPr txBox="1"/>
            <p:nvPr/>
          </p:nvSpPr>
          <p:spPr>
            <a:xfrm>
              <a:off x="1905330" y="3884590"/>
              <a:ext cx="1335169" cy="630849"/>
            </a:xfrm>
            <a:prstGeom prst="rect">
              <a:avLst/>
            </a:prstGeom>
            <a:noFill/>
          </p:spPr>
          <p:txBody>
            <a:bodyPr wrap="square" rtlCol="0">
              <a:spAutoFit/>
            </a:bodyPr>
            <a:lstStyle/>
            <a:p>
              <a:pPr algn="ctr" rtl="1"/>
              <a:r>
                <a:rPr lang="ar-AE" sz="1050" dirty="0"/>
                <a:t>3.3. </a:t>
              </a:r>
              <a:r>
                <a:rPr lang="ar-AE" sz="1050" dirty="0">
                  <a:latin typeface="FrutigerLTArabic-55Roman"/>
                </a:rPr>
                <a:t>إدارة المبادرات</a:t>
              </a:r>
            </a:p>
          </p:txBody>
        </p:sp>
        <p:sp>
          <p:nvSpPr>
            <p:cNvPr id="70" name="TextBox 69"/>
            <p:cNvSpPr txBox="1"/>
            <p:nvPr/>
          </p:nvSpPr>
          <p:spPr>
            <a:xfrm>
              <a:off x="1313862" y="1953773"/>
              <a:ext cx="1335169" cy="630849"/>
            </a:xfrm>
            <a:prstGeom prst="rect">
              <a:avLst/>
            </a:prstGeom>
            <a:noFill/>
          </p:spPr>
          <p:txBody>
            <a:bodyPr wrap="square" rtlCol="0">
              <a:spAutoFit/>
            </a:bodyPr>
            <a:lstStyle/>
            <a:p>
              <a:pPr algn="ctr" rtl="1"/>
              <a:r>
                <a:rPr lang="ar-AE" sz="1050" dirty="0"/>
                <a:t>3.5. حوكمة </a:t>
              </a:r>
            </a:p>
            <a:p>
              <a:pPr algn="ctr" rtl="1"/>
              <a:r>
                <a:rPr lang="ar-AE" sz="1050" dirty="0"/>
                <a:t>قياس الأداء</a:t>
              </a:r>
            </a:p>
          </p:txBody>
        </p:sp>
      </p:grpSp>
      <p:sp>
        <p:nvSpPr>
          <p:cNvPr id="71" name="TextBox 70"/>
          <p:cNvSpPr txBox="1"/>
          <p:nvPr/>
        </p:nvSpPr>
        <p:spPr>
          <a:xfrm>
            <a:off x="8188711" y="3651911"/>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60000"/>
                    <a:lumOff val="40000"/>
                  </a:schemeClr>
                </a:solidFill>
                <a:latin typeface="AtrissiGhad Bold" charset="0"/>
                <a:cs typeface="AtrissiGhad Bold" charset="0"/>
              </a:rPr>
              <a:t>3</a:t>
            </a:r>
            <a:endParaRPr lang="en-US" sz="8800" b="1" dirty="0">
              <a:solidFill>
                <a:schemeClr val="accent6">
                  <a:lumMod val="60000"/>
                  <a:lumOff val="40000"/>
                </a:schemeClr>
              </a:solidFill>
              <a:latin typeface="AtrissiGhad Bold" charset="0"/>
              <a:cs typeface="AtrissiGhad Bold" charset="0"/>
            </a:endParaRPr>
          </a:p>
        </p:txBody>
      </p:sp>
      <p:grpSp>
        <p:nvGrpSpPr>
          <p:cNvPr id="72" name="Group 71"/>
          <p:cNvGrpSpPr/>
          <p:nvPr/>
        </p:nvGrpSpPr>
        <p:grpSpPr>
          <a:xfrm>
            <a:off x="422112" y="4053773"/>
            <a:ext cx="2605015" cy="2208266"/>
            <a:chOff x="627866" y="1299902"/>
            <a:chExt cx="3962400" cy="3352800"/>
          </a:xfrm>
        </p:grpSpPr>
        <p:sp>
          <p:nvSpPr>
            <p:cNvPr id="73"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050" dirty="0"/>
            </a:p>
          </p:txBody>
        </p:sp>
        <p:sp>
          <p:nvSpPr>
            <p:cNvPr id="74" name="AutoShape 4"/>
            <p:cNvSpPr>
              <a:spLocks noChangeArrowheads="1"/>
            </p:cNvSpPr>
            <p:nvPr/>
          </p:nvSpPr>
          <p:spPr bwMode="auto">
            <a:xfrm>
              <a:off x="1885166" y="2525761"/>
              <a:ext cx="1447800" cy="1066800"/>
            </a:xfrm>
            <a:prstGeom prst="pentagon">
              <a:avLst/>
            </a:prstGeom>
            <a:solidFill>
              <a:schemeClr val="accent6"/>
            </a:solidFill>
            <a:ln w="12700" algn="ctr">
              <a:solidFill>
                <a:schemeClr val="tx1"/>
              </a:solidFill>
              <a:miter lim="800000"/>
              <a:headEnd/>
              <a:tailEnd/>
            </a:ln>
            <a:effectLst/>
          </p:spPr>
          <p:txBody>
            <a:bodyPr wrap="none" lIns="45720" tIns="46038" rIns="45720" bIns="46038" anchor="ctr"/>
            <a:lstStyle/>
            <a:p>
              <a:pPr algn="ctr" rtl="1"/>
              <a:r>
                <a:rPr lang="ar-AE" b="1" dirty="0">
                  <a:solidFill>
                    <a:schemeClr val="bg1"/>
                  </a:solidFill>
                </a:rPr>
                <a:t>القدرات</a:t>
              </a:r>
              <a:endParaRPr lang="en-US" b="1" dirty="0">
                <a:solidFill>
                  <a:schemeClr val="bg1"/>
                </a:solidFill>
              </a:endParaRPr>
            </a:p>
          </p:txBody>
        </p:sp>
        <p:cxnSp>
          <p:nvCxnSpPr>
            <p:cNvPr id="75" name="AutoShape 15"/>
            <p:cNvCxnSpPr>
              <a:cxnSpLocks noChangeShapeType="1"/>
              <a:stCxn id="73" idx="1"/>
              <a:endCxn id="74"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76" name="AutoShape 16"/>
            <p:cNvCxnSpPr>
              <a:cxnSpLocks noChangeShapeType="1"/>
              <a:stCxn id="73" idx="0"/>
              <a:endCxn id="74"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77" name="AutoShape 17"/>
            <p:cNvCxnSpPr>
              <a:cxnSpLocks noChangeShapeType="1"/>
              <a:stCxn id="73" idx="5"/>
              <a:endCxn id="74"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78" name="AutoShape 18"/>
            <p:cNvCxnSpPr>
              <a:cxnSpLocks noChangeShapeType="1"/>
              <a:stCxn id="73" idx="4"/>
              <a:endCxn id="74"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79" name="AutoShape 19"/>
            <p:cNvCxnSpPr>
              <a:cxnSpLocks noChangeShapeType="1"/>
              <a:stCxn id="73" idx="2"/>
              <a:endCxn id="74"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80" name="TextBox 79"/>
            <p:cNvSpPr txBox="1"/>
            <p:nvPr/>
          </p:nvSpPr>
          <p:spPr>
            <a:xfrm>
              <a:off x="2558537" y="1961933"/>
              <a:ext cx="1335169" cy="630849"/>
            </a:xfrm>
            <a:prstGeom prst="rect">
              <a:avLst/>
            </a:prstGeom>
            <a:noFill/>
          </p:spPr>
          <p:txBody>
            <a:bodyPr wrap="square" rtlCol="0">
              <a:spAutoFit/>
            </a:bodyPr>
            <a:lstStyle/>
            <a:p>
              <a:pPr algn="ctr" rtl="1"/>
              <a:r>
                <a:rPr lang="ar-AE" sz="1050" dirty="0"/>
                <a:t>4.1. </a:t>
              </a:r>
              <a:r>
                <a:rPr lang="ar-AE" sz="1050" dirty="0">
                  <a:latin typeface="FrutigerLTArabic-55Roman"/>
                </a:rPr>
                <a:t>القيادة والتواصل</a:t>
              </a:r>
            </a:p>
          </p:txBody>
        </p:sp>
        <p:sp>
          <p:nvSpPr>
            <p:cNvPr id="81" name="TextBox 80"/>
            <p:cNvSpPr txBox="1"/>
            <p:nvPr/>
          </p:nvSpPr>
          <p:spPr>
            <a:xfrm>
              <a:off x="3052432" y="3146429"/>
              <a:ext cx="1335169" cy="385519"/>
            </a:xfrm>
            <a:prstGeom prst="rect">
              <a:avLst/>
            </a:prstGeom>
            <a:noFill/>
          </p:spPr>
          <p:txBody>
            <a:bodyPr wrap="square" rtlCol="0">
              <a:spAutoFit/>
            </a:bodyPr>
            <a:lstStyle/>
            <a:p>
              <a:pPr algn="ctr" rtl="1"/>
              <a:r>
                <a:rPr lang="ar-AE" sz="1050" dirty="0"/>
                <a:t>4.2. </a:t>
              </a:r>
              <a:r>
                <a:rPr lang="ar-AE" sz="1050" dirty="0">
                  <a:latin typeface="FrutigerLTArabic-55Roman"/>
                </a:rPr>
                <a:t>الابتكار</a:t>
              </a:r>
              <a:endParaRPr lang="en-US" sz="1050" dirty="0"/>
            </a:p>
          </p:txBody>
        </p:sp>
        <p:sp>
          <p:nvSpPr>
            <p:cNvPr id="82" name="TextBox 81"/>
            <p:cNvSpPr txBox="1"/>
            <p:nvPr/>
          </p:nvSpPr>
          <p:spPr>
            <a:xfrm>
              <a:off x="828446" y="3111582"/>
              <a:ext cx="1335169" cy="876179"/>
            </a:xfrm>
            <a:prstGeom prst="rect">
              <a:avLst/>
            </a:prstGeom>
            <a:noFill/>
          </p:spPr>
          <p:txBody>
            <a:bodyPr wrap="square" rtlCol="0">
              <a:spAutoFit/>
            </a:bodyPr>
            <a:lstStyle/>
            <a:p>
              <a:pPr algn="ctr" rtl="1"/>
              <a:r>
                <a:rPr lang="ar-AE" sz="1050" dirty="0"/>
                <a:t>4.4. ربط المكافآت </a:t>
              </a:r>
            </a:p>
            <a:p>
              <a:pPr algn="ctr" rtl="1"/>
              <a:r>
                <a:rPr lang="ar-AE" sz="1050" dirty="0"/>
                <a:t>بالأداء</a:t>
              </a:r>
              <a:endParaRPr lang="en-US" sz="1050" dirty="0"/>
            </a:p>
          </p:txBody>
        </p:sp>
        <p:sp>
          <p:nvSpPr>
            <p:cNvPr id="83" name="TextBox 82"/>
            <p:cNvSpPr txBox="1"/>
            <p:nvPr/>
          </p:nvSpPr>
          <p:spPr>
            <a:xfrm>
              <a:off x="1905330" y="3912357"/>
              <a:ext cx="1335169" cy="630849"/>
            </a:xfrm>
            <a:prstGeom prst="rect">
              <a:avLst/>
            </a:prstGeom>
            <a:noFill/>
          </p:spPr>
          <p:txBody>
            <a:bodyPr wrap="square" rtlCol="0">
              <a:spAutoFit/>
            </a:bodyPr>
            <a:lstStyle/>
            <a:p>
              <a:pPr algn="ctr" rtl="1"/>
              <a:r>
                <a:rPr lang="ar-AE" sz="1050" dirty="0"/>
                <a:t>4.3. </a:t>
              </a:r>
              <a:r>
                <a:rPr lang="ar-AE" sz="1050" dirty="0">
                  <a:latin typeface="FrutigerLTArabic-55Roman"/>
                </a:rPr>
                <a:t>التدريب والتعلم</a:t>
              </a:r>
              <a:endParaRPr lang="en-US" sz="1050" dirty="0"/>
            </a:p>
          </p:txBody>
        </p:sp>
        <p:sp>
          <p:nvSpPr>
            <p:cNvPr id="84" name="TextBox 83"/>
            <p:cNvSpPr txBox="1"/>
            <p:nvPr/>
          </p:nvSpPr>
          <p:spPr>
            <a:xfrm>
              <a:off x="1313862" y="1953773"/>
              <a:ext cx="1335169" cy="630849"/>
            </a:xfrm>
            <a:prstGeom prst="rect">
              <a:avLst/>
            </a:prstGeom>
            <a:noFill/>
          </p:spPr>
          <p:txBody>
            <a:bodyPr wrap="square" rtlCol="0">
              <a:spAutoFit/>
            </a:bodyPr>
            <a:lstStyle/>
            <a:p>
              <a:pPr algn="ctr" rtl="1"/>
              <a:r>
                <a:rPr lang="ar-AE" sz="1050" dirty="0"/>
                <a:t>4.5. </a:t>
              </a:r>
              <a:r>
                <a:rPr lang="ar-AE" sz="1050" dirty="0">
                  <a:latin typeface="FrutigerLTArabic-55Roman"/>
                </a:rPr>
                <a:t>إدارة </a:t>
              </a:r>
            </a:p>
            <a:p>
              <a:pPr algn="ctr" rtl="1"/>
              <a:r>
                <a:rPr lang="ar-AE" sz="1050" dirty="0">
                  <a:latin typeface="FrutigerLTArabic-55Roman"/>
                </a:rPr>
                <a:t>التغيير</a:t>
              </a:r>
              <a:endParaRPr lang="ar-AE" sz="1050" dirty="0"/>
            </a:p>
          </p:txBody>
        </p:sp>
      </p:grpSp>
      <p:sp>
        <p:nvSpPr>
          <p:cNvPr id="85" name="TextBox 84"/>
          <p:cNvSpPr txBox="1"/>
          <p:nvPr/>
        </p:nvSpPr>
        <p:spPr>
          <a:xfrm>
            <a:off x="3353531" y="3651917"/>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solidFill>
                <a:latin typeface="AtrissiGhad Bold" charset="0"/>
                <a:cs typeface="AtrissiGhad Bold" charset="0"/>
              </a:rPr>
              <a:t>4</a:t>
            </a:r>
            <a:endParaRPr lang="en-US" sz="8800" b="1" dirty="0">
              <a:solidFill>
                <a:schemeClr val="accent6"/>
              </a:solidFill>
              <a:latin typeface="AtrissiGhad Bold" charset="0"/>
              <a:cs typeface="AtrissiGhad Bold" charset="0"/>
            </a:endParaRPr>
          </a:p>
        </p:txBody>
      </p:sp>
      <p:sp>
        <p:nvSpPr>
          <p:cNvPr id="86" name="Text Box 220"/>
          <p:cNvSpPr txBox="1">
            <a:spLocks noChangeArrowheads="1"/>
          </p:cNvSpPr>
          <p:nvPr/>
        </p:nvSpPr>
        <p:spPr bwMode="auto">
          <a:xfrm flipH="1">
            <a:off x="7968765" y="2148226"/>
            <a:ext cx="153461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QA" altLang="en-US" sz="900" b="0" dirty="0">
                <a:latin typeface="+mn-lt"/>
                <a:cs typeface="+mn-cs"/>
              </a:rPr>
              <a:t>تعد صياغة الاستراتيجية بمثابة نقطة البدء لعملية إدارة الأداء حيث أنها توضح ما تطمح الجه</a:t>
            </a:r>
            <a:r>
              <a:rPr lang="ar-AE" altLang="en-US" sz="900" b="0" dirty="0">
                <a:latin typeface="+mn-lt"/>
                <a:cs typeface="+mn-cs"/>
              </a:rPr>
              <a:t>ة</a:t>
            </a:r>
            <a:r>
              <a:rPr lang="ar-QA" altLang="en-US" sz="900" b="0" dirty="0">
                <a:latin typeface="+mn-lt"/>
                <a:cs typeface="+mn-cs"/>
              </a:rPr>
              <a:t> الحكومية</a:t>
            </a:r>
            <a:r>
              <a:rPr lang="ar-AE" altLang="en-US" sz="900" b="0" dirty="0">
                <a:latin typeface="+mn-lt"/>
                <a:cs typeface="+mn-cs"/>
              </a:rPr>
              <a:t> </a:t>
            </a:r>
            <a:r>
              <a:rPr lang="ar-QA" altLang="en-US" sz="900" b="0" dirty="0">
                <a:latin typeface="+mn-lt"/>
                <a:cs typeface="+mn-cs"/>
              </a:rPr>
              <a:t>لتحقيقه على</a:t>
            </a:r>
            <a:r>
              <a:rPr lang="ar-AE" altLang="en-US" sz="900" b="0" dirty="0">
                <a:latin typeface="+mn-lt"/>
                <a:cs typeface="+mn-cs"/>
              </a:rPr>
              <a:t> </a:t>
            </a:r>
            <a:r>
              <a:rPr lang="ar-QA" altLang="en-US" sz="900" b="0" dirty="0">
                <a:latin typeface="+mn-lt"/>
                <a:cs typeface="+mn-cs"/>
              </a:rPr>
              <a:t>المدى القصير، المتوسط، والطويل. ومن البديهي أنه </a:t>
            </a:r>
            <a:r>
              <a:rPr lang="ar-AE" altLang="en-US" sz="900" b="0" dirty="0">
                <a:latin typeface="+mn-lt"/>
                <a:cs typeface="+mn-cs"/>
              </a:rPr>
              <a:t>أن</a:t>
            </a:r>
            <a:r>
              <a:rPr lang="ar-QA" altLang="en-US" sz="900" b="0" dirty="0">
                <a:latin typeface="+mn-lt"/>
                <a:cs typeface="+mn-cs"/>
              </a:rPr>
              <a:t> يك</a:t>
            </a:r>
            <a:r>
              <a:rPr lang="ar-AE" altLang="en-US" sz="900" b="0" dirty="0">
                <a:latin typeface="+mn-lt"/>
                <a:cs typeface="+mn-cs"/>
              </a:rPr>
              <a:t>و</a:t>
            </a:r>
            <a:r>
              <a:rPr lang="ar-QA" altLang="en-US" sz="900" b="0" dirty="0">
                <a:latin typeface="+mn-lt"/>
                <a:cs typeface="+mn-cs"/>
              </a:rPr>
              <a:t>ن هناك وجهة واضحة لدى </a:t>
            </a:r>
            <a:r>
              <a:rPr lang="ar-QA" altLang="en-US" sz="900" b="0" dirty="0"/>
              <a:t>الجه</a:t>
            </a:r>
            <a:r>
              <a:rPr lang="ar-AE" altLang="en-US" sz="900" b="0" dirty="0"/>
              <a:t>ة</a:t>
            </a:r>
            <a:r>
              <a:rPr lang="ar-QA" altLang="en-US" sz="900" b="0" dirty="0"/>
              <a:t> الحكومية</a:t>
            </a:r>
            <a:r>
              <a:rPr lang="ar-QA" altLang="en-US" sz="900" b="0" dirty="0">
                <a:latin typeface="+mn-lt"/>
                <a:cs typeface="+mn-cs"/>
              </a:rPr>
              <a:t>، </a:t>
            </a:r>
            <a:r>
              <a:rPr lang="ar-AE" altLang="en-US" sz="900" b="0" dirty="0">
                <a:latin typeface="+mn-lt"/>
                <a:cs typeface="+mn-cs"/>
              </a:rPr>
              <a:t>لكي </a:t>
            </a:r>
            <a:r>
              <a:rPr lang="ar-QA" altLang="en-US" sz="900" b="0" dirty="0">
                <a:latin typeface="+mn-lt"/>
                <a:cs typeface="+mn-cs"/>
              </a:rPr>
              <a:t>تستطيع الإدارة العليا تحديد معيار نجاحها أو فشلها.</a:t>
            </a:r>
            <a:endParaRPr lang="en-US" altLang="en-US" sz="900" b="0" dirty="0">
              <a:latin typeface="+mn-lt"/>
              <a:cs typeface="+mn-cs"/>
            </a:endParaRPr>
          </a:p>
        </p:txBody>
      </p:sp>
      <p:sp>
        <p:nvSpPr>
          <p:cNvPr id="87" name="Text Box 220"/>
          <p:cNvSpPr txBox="1">
            <a:spLocks noChangeArrowheads="1"/>
          </p:cNvSpPr>
          <p:nvPr/>
        </p:nvSpPr>
        <p:spPr bwMode="auto">
          <a:xfrm flipH="1">
            <a:off x="7953053" y="4993301"/>
            <a:ext cx="1531491"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QA" altLang="en-US" sz="900" b="0" dirty="0">
                <a:latin typeface="+mn-lt"/>
                <a:cs typeface="+mn-cs"/>
              </a:rPr>
              <a:t>يتضمن هذا المجال اهم الأنشطة التي يجب أن تقوم بها </a:t>
            </a:r>
            <a:r>
              <a:rPr lang="ar-QA" altLang="en-US" sz="900" b="0" dirty="0"/>
              <a:t>الجه</a:t>
            </a:r>
            <a:r>
              <a:rPr lang="ar-AE" altLang="en-US" sz="900" b="0" dirty="0"/>
              <a:t>ة</a:t>
            </a:r>
            <a:r>
              <a:rPr lang="ar-QA" altLang="en-US" sz="900" b="0" dirty="0"/>
              <a:t> الحكومية</a:t>
            </a:r>
            <a:r>
              <a:rPr lang="ar-AE" altLang="en-US" sz="900" b="0" dirty="0"/>
              <a:t> </a:t>
            </a:r>
            <a:r>
              <a:rPr lang="ar-QA" altLang="en-US" sz="900" b="0" dirty="0">
                <a:latin typeface="+mn-lt"/>
                <a:cs typeface="+mn-cs"/>
              </a:rPr>
              <a:t>لاستكمال دورة إدارة الأداء حيث تتضمن</a:t>
            </a:r>
            <a:r>
              <a:rPr lang="ar-AE" altLang="en-US" sz="900" b="0" dirty="0">
                <a:latin typeface="+mn-lt"/>
                <a:cs typeface="+mn-cs"/>
              </a:rPr>
              <a:t> </a:t>
            </a:r>
            <a:r>
              <a:rPr lang="ar-QA" altLang="en-US" sz="900" b="0" dirty="0">
                <a:latin typeface="+mn-lt"/>
                <a:cs typeface="+mn-cs"/>
              </a:rPr>
              <a:t>أنشطة جمع بيانات الأداء والتأكد من دقتها وإعداد تقارير الأداء واتخاذ قرارات بالإجراءات التصحيحية الواجب القيام بها</a:t>
            </a:r>
            <a:r>
              <a:rPr lang="ar-AE" altLang="en-US" sz="900" b="0" dirty="0">
                <a:latin typeface="+mn-lt"/>
                <a:cs typeface="+mn-cs"/>
              </a:rPr>
              <a:t> </a:t>
            </a:r>
            <a:r>
              <a:rPr lang="ar-QA" altLang="en-US" sz="900" b="0" dirty="0">
                <a:latin typeface="+mn-lt"/>
                <a:cs typeface="+mn-cs"/>
              </a:rPr>
              <a:t>لتطوير الأداء ورصد الدروس المستفادة لضمان التعلم المستمر.</a:t>
            </a:r>
            <a:endParaRPr lang="en-US" altLang="en-US" sz="900" b="0" dirty="0">
              <a:latin typeface="+mn-lt"/>
              <a:cs typeface="+mn-cs"/>
            </a:endParaRPr>
          </a:p>
        </p:txBody>
      </p:sp>
      <p:sp>
        <p:nvSpPr>
          <p:cNvPr id="88" name="Text Box 220"/>
          <p:cNvSpPr txBox="1">
            <a:spLocks noChangeArrowheads="1"/>
          </p:cNvSpPr>
          <p:nvPr/>
        </p:nvSpPr>
        <p:spPr bwMode="auto">
          <a:xfrm flipH="1">
            <a:off x="2966729" y="2165570"/>
            <a:ext cx="163518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QA" altLang="en-US" sz="900" b="0" dirty="0">
                <a:latin typeface="+mn-lt"/>
                <a:cs typeface="+mn-cs"/>
              </a:rPr>
              <a:t>ينبغي أن تقترن الخطة الاستراتيجية بمجموعة من بطاقات الأداء ولوحات المؤشرات ذات المغزى، والتي تعكس كيفية</a:t>
            </a:r>
            <a:r>
              <a:rPr lang="ar-AE" altLang="en-US" sz="900" b="0" dirty="0">
                <a:latin typeface="+mn-lt"/>
                <a:cs typeface="+mn-cs"/>
              </a:rPr>
              <a:t> </a:t>
            </a:r>
            <a:r>
              <a:rPr lang="ar-QA" altLang="en-US" sz="900" b="0" dirty="0">
                <a:latin typeface="+mn-lt"/>
                <a:cs typeface="+mn-cs"/>
              </a:rPr>
              <a:t>قياس الإنجاز مع ضرورة إبقاء تركيز واهتمام المديرين على البيانات الأكثر أهمية. يهدف هذا المجال إلى</a:t>
            </a:r>
            <a:r>
              <a:rPr lang="ar-AE" altLang="en-US" sz="900" b="0" dirty="0">
                <a:latin typeface="+mn-lt"/>
                <a:cs typeface="+mn-cs"/>
              </a:rPr>
              <a:t> </a:t>
            </a:r>
            <a:r>
              <a:rPr lang="ar-QA" altLang="en-US" sz="900" b="0" dirty="0">
                <a:latin typeface="+mn-lt"/>
                <a:cs typeface="+mn-cs"/>
              </a:rPr>
              <a:t>تقييم مستوى نضج </a:t>
            </a:r>
            <a:r>
              <a:rPr lang="ar-QA" altLang="en-US" sz="900" b="0" dirty="0"/>
              <a:t>الجه</a:t>
            </a:r>
            <a:r>
              <a:rPr lang="ar-AE" altLang="en-US" sz="900" b="0" dirty="0"/>
              <a:t>ة</a:t>
            </a:r>
            <a:r>
              <a:rPr lang="ar-QA" altLang="en-US" sz="900" b="0" dirty="0"/>
              <a:t> الحكومية</a:t>
            </a:r>
            <a:r>
              <a:rPr lang="ar-AE" altLang="en-US" sz="900" b="0" dirty="0"/>
              <a:t> </a:t>
            </a:r>
            <a:r>
              <a:rPr lang="ar-QA" altLang="en-US" sz="900" b="0" dirty="0">
                <a:latin typeface="+mn-lt"/>
                <a:cs typeface="+mn-cs"/>
              </a:rPr>
              <a:t>في قياس أدائها في تحقيق أهدافها الاستراتيجية.</a:t>
            </a:r>
            <a:endParaRPr lang="en-US" altLang="en-US" sz="900" b="0" dirty="0">
              <a:latin typeface="+mn-lt"/>
              <a:cs typeface="+mn-cs"/>
            </a:endParaRPr>
          </a:p>
        </p:txBody>
      </p:sp>
      <p:sp>
        <p:nvSpPr>
          <p:cNvPr id="89" name="Text Box 220"/>
          <p:cNvSpPr txBox="1">
            <a:spLocks noChangeArrowheads="1"/>
          </p:cNvSpPr>
          <p:nvPr/>
        </p:nvSpPr>
        <p:spPr bwMode="auto">
          <a:xfrm flipH="1">
            <a:off x="3126321" y="5010645"/>
            <a:ext cx="1456759"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QA" altLang="en-US" sz="900" b="0" dirty="0">
                <a:latin typeface="+mn-lt"/>
                <a:cs typeface="+mn-cs"/>
              </a:rPr>
              <a:t>تُعد</a:t>
            </a:r>
            <a:r>
              <a:rPr lang="ar-AE" altLang="en-US" sz="900" b="0" dirty="0">
                <a:latin typeface="+mn-lt"/>
                <a:cs typeface="+mn-cs"/>
              </a:rPr>
              <a:t> القدرات</a:t>
            </a:r>
            <a:r>
              <a:rPr lang="ar-QA" altLang="en-US" sz="900" b="0" dirty="0">
                <a:latin typeface="+mn-lt"/>
                <a:cs typeface="+mn-cs"/>
              </a:rPr>
              <a:t> </a:t>
            </a:r>
            <a:r>
              <a:rPr lang="ar-AE" altLang="en-US" sz="900" b="0" dirty="0">
                <a:latin typeface="+mn-lt"/>
                <a:cs typeface="+mn-cs"/>
              </a:rPr>
              <a:t>و</a:t>
            </a:r>
            <a:r>
              <a:rPr lang="ar-QA" altLang="en-US" sz="900" b="0" dirty="0">
                <a:latin typeface="+mn-lt"/>
                <a:cs typeface="+mn-cs"/>
              </a:rPr>
              <a:t>ثقافة الأداء عاملا رئيسيا في دعم استدامة نظام إدارة وقياس الأداء على المدى البعيد، وتساعد القدرات</a:t>
            </a:r>
            <a:r>
              <a:rPr lang="ar-AE" altLang="en-US" sz="900" b="0" dirty="0">
                <a:latin typeface="+mn-lt"/>
                <a:cs typeface="+mn-cs"/>
              </a:rPr>
              <a:t> و</a:t>
            </a:r>
            <a:r>
              <a:rPr lang="ar-QA" altLang="en-US" sz="900" b="0" dirty="0">
                <a:latin typeface="+mn-lt"/>
                <a:cs typeface="+mn-cs"/>
              </a:rPr>
              <a:t>ثقافة الأداء</a:t>
            </a:r>
            <a:r>
              <a:rPr lang="ar-AE" altLang="en-US" sz="900" b="0" dirty="0">
                <a:latin typeface="+mn-lt"/>
                <a:cs typeface="+mn-cs"/>
              </a:rPr>
              <a:t> </a:t>
            </a:r>
            <a:r>
              <a:rPr lang="ar-QA" altLang="en-US" sz="900" b="0" dirty="0"/>
              <a:t>الجه</a:t>
            </a:r>
            <a:r>
              <a:rPr lang="ar-AE" altLang="en-US" sz="900" b="0" dirty="0"/>
              <a:t>ة</a:t>
            </a:r>
            <a:r>
              <a:rPr lang="ar-QA" altLang="en-US" sz="900" b="0" dirty="0"/>
              <a:t> الحكومية</a:t>
            </a:r>
            <a:r>
              <a:rPr lang="ar-AE" altLang="en-US" sz="900" b="0" dirty="0"/>
              <a:t> </a:t>
            </a:r>
            <a:r>
              <a:rPr lang="ar-QA" altLang="en-US" sz="900" b="0" dirty="0">
                <a:latin typeface="+mn-lt"/>
                <a:cs typeface="+mn-cs"/>
              </a:rPr>
              <a:t>في تحقيق أعلى استفادة ممكنة من مساهمة كل العاملين بها في تحقيق أهداف </a:t>
            </a:r>
            <a:r>
              <a:rPr lang="ar-QA" altLang="en-US" sz="900" b="0" dirty="0"/>
              <a:t>الجه</a:t>
            </a:r>
            <a:r>
              <a:rPr lang="ar-AE" altLang="en-US" sz="900" b="0" dirty="0"/>
              <a:t>ة</a:t>
            </a:r>
            <a:r>
              <a:rPr lang="ar-QA" altLang="en-US" sz="900" b="0" dirty="0"/>
              <a:t> الحكومية</a:t>
            </a:r>
            <a:r>
              <a:rPr lang="ar-AE" altLang="en-US" sz="900" b="0" dirty="0"/>
              <a:t> </a:t>
            </a:r>
            <a:r>
              <a:rPr lang="ar-QA" altLang="en-US" sz="900" b="0" dirty="0">
                <a:latin typeface="+mn-lt"/>
                <a:cs typeface="+mn-cs"/>
              </a:rPr>
              <a:t>.</a:t>
            </a:r>
            <a:endParaRPr lang="en-US" altLang="en-US" sz="900" b="0" dirty="0">
              <a:latin typeface="+mn-lt"/>
              <a:cs typeface="+mn-cs"/>
            </a:endParaRPr>
          </a:p>
        </p:txBody>
      </p:sp>
      <p:cxnSp>
        <p:nvCxnSpPr>
          <p:cNvPr id="4" name="Straight Connector 3"/>
          <p:cNvCxnSpPr/>
          <p:nvPr/>
        </p:nvCxnSpPr>
        <p:spPr bwMode="auto">
          <a:xfrm>
            <a:off x="220946" y="3758184"/>
            <a:ext cx="9418320" cy="0"/>
          </a:xfrm>
          <a:prstGeom prst="line">
            <a:avLst/>
          </a:prstGeom>
          <a:solidFill>
            <a:schemeClr val="accent1"/>
          </a:solidFill>
          <a:ln w="9525" cap="flat" cmpd="sng" algn="ctr">
            <a:solidFill>
              <a:schemeClr val="accent6"/>
            </a:solidFill>
            <a:prstDash val="solid"/>
            <a:round/>
            <a:headEnd type="none" w="med" len="med"/>
            <a:tailEnd type="none" w="med" len="med"/>
          </a:ln>
          <a:effectLst/>
        </p:spPr>
      </p:cxnSp>
      <p:cxnSp>
        <p:nvCxnSpPr>
          <p:cNvPr id="91" name="Straight Connector 90"/>
          <p:cNvCxnSpPr/>
          <p:nvPr/>
        </p:nvCxnSpPr>
        <p:spPr bwMode="auto">
          <a:xfrm flipV="1">
            <a:off x="4931594" y="971339"/>
            <a:ext cx="0" cy="5486400"/>
          </a:xfrm>
          <a:prstGeom prst="line">
            <a:avLst/>
          </a:prstGeom>
          <a:solidFill>
            <a:schemeClr val="accent1"/>
          </a:solidFill>
          <a:ln w="9525" cap="flat" cmpd="sng" algn="ctr">
            <a:solidFill>
              <a:schemeClr val="accent6"/>
            </a:solidFill>
            <a:prstDash val="solid"/>
            <a:round/>
            <a:headEnd type="none" w="med" len="med"/>
            <a:tailEnd type="none" w="med" len="med"/>
          </a:ln>
          <a:effectLst/>
        </p:spPr>
      </p:cxnSp>
      <p:sp>
        <p:nvSpPr>
          <p:cNvPr id="92"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Tree>
    <p:extLst>
      <p:ext uri="{BB962C8B-B14F-4D97-AF65-F5344CB8AC3E}">
        <p14:creationId xmlns:p14="http://schemas.microsoft.com/office/powerpoint/2010/main" val="188627425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pPr>
            <a:r>
              <a:rPr lang="ar-AE" sz="2000" b="1" dirty="0">
                <a:solidFill>
                  <a:schemeClr val="accent6">
                    <a:lumMod val="50000"/>
                  </a:schemeClr>
                </a:solidFill>
                <a:latin typeface="AtrissiGhad Bold" charset="0"/>
                <a:cs typeface="AtrissiGhad Bold" charset="0"/>
              </a:rPr>
              <a:t>ملخص التقييم العام (النتيجة = 5)</a:t>
            </a:r>
          </a:p>
        </p:txBody>
      </p:sp>
      <p:grpSp>
        <p:nvGrpSpPr>
          <p:cNvPr id="2" name="Group 1"/>
          <p:cNvGrpSpPr/>
          <p:nvPr/>
        </p:nvGrpSpPr>
        <p:grpSpPr>
          <a:xfrm>
            <a:off x="7616953" y="1693746"/>
            <a:ext cx="2011680" cy="1737360"/>
            <a:chOff x="627866" y="1299902"/>
            <a:chExt cx="3962400" cy="3352800"/>
          </a:xfrm>
        </p:grpSpPr>
        <p:sp>
          <p:nvSpPr>
            <p:cNvPr id="13"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800" dirty="0"/>
            </a:p>
          </p:txBody>
        </p:sp>
        <p:sp>
          <p:nvSpPr>
            <p:cNvPr id="17" name="AutoShape 4"/>
            <p:cNvSpPr>
              <a:spLocks noChangeArrowheads="1"/>
            </p:cNvSpPr>
            <p:nvPr/>
          </p:nvSpPr>
          <p:spPr bwMode="auto">
            <a:xfrm>
              <a:off x="1885166" y="2525761"/>
              <a:ext cx="1447800" cy="1066800"/>
            </a:xfrm>
            <a:prstGeom prst="pentagon">
              <a:avLst/>
            </a:prstGeom>
            <a:solidFill>
              <a:srgbClr val="8D7249"/>
            </a:solidFill>
            <a:ln w="12700" algn="ctr">
              <a:solidFill>
                <a:schemeClr val="tx1"/>
              </a:solidFill>
              <a:miter lim="800000"/>
              <a:headEnd/>
              <a:tailEnd/>
            </a:ln>
            <a:effectLst/>
          </p:spPr>
          <p:txBody>
            <a:bodyPr wrap="none" lIns="45720" tIns="46038" rIns="45720" bIns="46038" anchor="ctr"/>
            <a:lstStyle/>
            <a:p>
              <a:pPr algn="ctr" rtl="1"/>
              <a:r>
                <a:rPr lang="ar-AE" sz="900" b="1" dirty="0">
                  <a:solidFill>
                    <a:schemeClr val="bg1"/>
                  </a:solidFill>
                </a:rPr>
                <a:t>التخطيط </a:t>
              </a:r>
            </a:p>
            <a:p>
              <a:pPr algn="ctr" rtl="1"/>
              <a:r>
                <a:rPr lang="ar-AE" sz="900" b="1" dirty="0">
                  <a:solidFill>
                    <a:schemeClr val="bg1"/>
                  </a:solidFill>
                </a:rPr>
                <a:t>الاستراتيجي</a:t>
              </a:r>
              <a:endParaRPr lang="en-US" sz="900" b="1" dirty="0">
                <a:solidFill>
                  <a:schemeClr val="bg1"/>
                </a:solidFill>
              </a:endParaRPr>
            </a:p>
          </p:txBody>
        </p:sp>
        <p:cxnSp>
          <p:nvCxnSpPr>
            <p:cNvPr id="20" name="AutoShape 15"/>
            <p:cNvCxnSpPr>
              <a:cxnSpLocks noChangeShapeType="1"/>
              <a:stCxn id="13" idx="1"/>
              <a:endCxn id="17"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21" name="AutoShape 16"/>
            <p:cNvCxnSpPr>
              <a:cxnSpLocks noChangeShapeType="1"/>
              <a:stCxn id="13" idx="0"/>
              <a:endCxn id="17"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22" name="AutoShape 17"/>
            <p:cNvCxnSpPr>
              <a:cxnSpLocks noChangeShapeType="1"/>
              <a:stCxn id="13" idx="5"/>
              <a:endCxn id="17"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23" name="AutoShape 18"/>
            <p:cNvCxnSpPr>
              <a:cxnSpLocks noChangeShapeType="1"/>
              <a:stCxn id="13" idx="4"/>
              <a:endCxn id="17"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24" name="AutoShape 19"/>
            <p:cNvCxnSpPr>
              <a:cxnSpLocks noChangeShapeType="1"/>
              <a:stCxn id="13" idx="2"/>
              <a:endCxn id="17"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31" name="TextBox 30"/>
            <p:cNvSpPr txBox="1"/>
            <p:nvPr/>
          </p:nvSpPr>
          <p:spPr>
            <a:xfrm>
              <a:off x="2577779" y="1961932"/>
              <a:ext cx="1335169" cy="653350"/>
            </a:xfrm>
            <a:prstGeom prst="rect">
              <a:avLst/>
            </a:prstGeom>
            <a:noFill/>
          </p:spPr>
          <p:txBody>
            <a:bodyPr wrap="square" rtlCol="0">
              <a:spAutoFit/>
            </a:bodyPr>
            <a:lstStyle/>
            <a:p>
              <a:pPr algn="ctr" rtl="1"/>
              <a:r>
                <a:rPr lang="ar-AE" sz="800" dirty="0"/>
                <a:t>1.1  التوجه الاستراتيجي</a:t>
              </a:r>
              <a:endParaRPr lang="en-US" sz="800" dirty="0"/>
            </a:p>
          </p:txBody>
        </p:sp>
        <p:sp>
          <p:nvSpPr>
            <p:cNvPr id="32" name="TextBox 31"/>
            <p:cNvSpPr txBox="1"/>
            <p:nvPr/>
          </p:nvSpPr>
          <p:spPr>
            <a:xfrm>
              <a:off x="3052433" y="3146431"/>
              <a:ext cx="1335169" cy="653350"/>
            </a:xfrm>
            <a:prstGeom prst="rect">
              <a:avLst/>
            </a:prstGeom>
            <a:noFill/>
          </p:spPr>
          <p:txBody>
            <a:bodyPr wrap="square" rtlCol="0">
              <a:spAutoFit/>
            </a:bodyPr>
            <a:lstStyle/>
            <a:p>
              <a:pPr algn="ctr" rtl="1"/>
              <a:r>
                <a:rPr lang="ar-AE" sz="800" dirty="0"/>
                <a:t>1.2. صياغة الاستراتيجية</a:t>
              </a:r>
              <a:endParaRPr lang="en-US" sz="800" dirty="0"/>
            </a:p>
          </p:txBody>
        </p:sp>
        <p:sp>
          <p:nvSpPr>
            <p:cNvPr id="34" name="TextBox 33"/>
            <p:cNvSpPr txBox="1"/>
            <p:nvPr/>
          </p:nvSpPr>
          <p:spPr>
            <a:xfrm>
              <a:off x="809687" y="3148732"/>
              <a:ext cx="1335169" cy="653350"/>
            </a:xfrm>
            <a:prstGeom prst="rect">
              <a:avLst/>
            </a:prstGeom>
            <a:noFill/>
          </p:spPr>
          <p:txBody>
            <a:bodyPr wrap="square" rtlCol="0">
              <a:spAutoFit/>
            </a:bodyPr>
            <a:lstStyle/>
            <a:p>
              <a:pPr algn="ctr" rtl="1"/>
              <a:r>
                <a:rPr lang="ar-AE" sz="800" dirty="0"/>
                <a:t>1.4. حوكمة الاستراتيجية</a:t>
              </a:r>
              <a:endParaRPr lang="en-US" sz="800" dirty="0"/>
            </a:p>
          </p:txBody>
        </p:sp>
        <p:sp>
          <p:nvSpPr>
            <p:cNvPr id="35" name="TextBox 34"/>
            <p:cNvSpPr txBox="1"/>
            <p:nvPr/>
          </p:nvSpPr>
          <p:spPr>
            <a:xfrm>
              <a:off x="1905331" y="3912360"/>
              <a:ext cx="1335169" cy="653350"/>
            </a:xfrm>
            <a:prstGeom prst="rect">
              <a:avLst/>
            </a:prstGeom>
            <a:noFill/>
          </p:spPr>
          <p:txBody>
            <a:bodyPr wrap="square" rtlCol="0">
              <a:spAutoFit/>
            </a:bodyPr>
            <a:lstStyle/>
            <a:p>
              <a:pPr algn="ctr" rtl="1"/>
              <a:r>
                <a:rPr lang="ar-AE" sz="800" dirty="0"/>
                <a:t>1.3. موائمة الاستراتيجية</a:t>
              </a:r>
              <a:endParaRPr lang="en-US" sz="800" dirty="0"/>
            </a:p>
          </p:txBody>
        </p:sp>
        <p:sp>
          <p:nvSpPr>
            <p:cNvPr id="40" name="TextBox 39"/>
            <p:cNvSpPr txBox="1"/>
            <p:nvPr/>
          </p:nvSpPr>
          <p:spPr>
            <a:xfrm>
              <a:off x="1313862" y="1953773"/>
              <a:ext cx="1335169" cy="653350"/>
            </a:xfrm>
            <a:prstGeom prst="rect">
              <a:avLst/>
            </a:prstGeom>
            <a:noFill/>
          </p:spPr>
          <p:txBody>
            <a:bodyPr wrap="square" rtlCol="0">
              <a:spAutoFit/>
            </a:bodyPr>
            <a:lstStyle/>
            <a:p>
              <a:pPr algn="ctr" rtl="1"/>
              <a:r>
                <a:rPr lang="ar-AE" sz="800" dirty="0"/>
                <a:t>1.5. مراجعة الاستراتيجية</a:t>
              </a:r>
            </a:p>
          </p:txBody>
        </p:sp>
      </p:grpSp>
      <p:sp>
        <p:nvSpPr>
          <p:cNvPr id="41" name="TextBox 40"/>
          <p:cNvSpPr txBox="1"/>
          <p:nvPr/>
        </p:nvSpPr>
        <p:spPr>
          <a:xfrm>
            <a:off x="8887105" y="623281"/>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rgbClr val="8D7249"/>
                </a:solidFill>
                <a:latin typeface="AtrissiGhad Bold" charset="0"/>
                <a:cs typeface="AtrissiGhad Bold" charset="0"/>
              </a:rPr>
              <a:t>1</a:t>
            </a:r>
            <a:endParaRPr lang="en-US" sz="8800" b="1" dirty="0">
              <a:solidFill>
                <a:srgbClr val="8D7249"/>
              </a:solidFill>
              <a:latin typeface="AtrissiGhad Bold" charset="0"/>
              <a:cs typeface="AtrissiGhad Bold" charset="0"/>
            </a:endParaRPr>
          </a:p>
        </p:txBody>
      </p:sp>
      <p:grpSp>
        <p:nvGrpSpPr>
          <p:cNvPr id="42" name="Group 41"/>
          <p:cNvGrpSpPr/>
          <p:nvPr/>
        </p:nvGrpSpPr>
        <p:grpSpPr>
          <a:xfrm>
            <a:off x="2668163" y="1693746"/>
            <a:ext cx="2011680" cy="1737360"/>
            <a:chOff x="627866" y="1299902"/>
            <a:chExt cx="3962400" cy="3352800"/>
          </a:xfrm>
        </p:grpSpPr>
        <p:sp>
          <p:nvSpPr>
            <p:cNvPr id="43"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800" dirty="0"/>
            </a:p>
          </p:txBody>
        </p:sp>
        <p:sp>
          <p:nvSpPr>
            <p:cNvPr id="44" name="AutoShape 4"/>
            <p:cNvSpPr>
              <a:spLocks noChangeArrowheads="1"/>
            </p:cNvSpPr>
            <p:nvPr/>
          </p:nvSpPr>
          <p:spPr bwMode="auto">
            <a:xfrm>
              <a:off x="1885166" y="2525761"/>
              <a:ext cx="1447800" cy="1066800"/>
            </a:xfrm>
            <a:prstGeom prst="pentagon">
              <a:avLst/>
            </a:prstGeom>
            <a:solidFill>
              <a:schemeClr val="accent6">
                <a:lumMod val="75000"/>
              </a:schemeClr>
            </a:solidFill>
            <a:ln w="12700" algn="ctr">
              <a:solidFill>
                <a:schemeClr val="tx1"/>
              </a:solidFill>
              <a:miter lim="800000"/>
              <a:headEnd/>
              <a:tailEnd/>
            </a:ln>
            <a:effectLst/>
          </p:spPr>
          <p:txBody>
            <a:bodyPr wrap="none" lIns="45720" tIns="46038" rIns="45720" bIns="46038" anchor="ctr"/>
            <a:lstStyle/>
            <a:p>
              <a:pPr algn="ctr" rtl="1"/>
              <a:r>
                <a:rPr lang="ar-AE" b="1" dirty="0">
                  <a:solidFill>
                    <a:schemeClr val="bg1"/>
                  </a:solidFill>
                </a:rPr>
                <a:t>قياس </a:t>
              </a:r>
            </a:p>
            <a:p>
              <a:pPr algn="ctr" rtl="1"/>
              <a:r>
                <a:rPr lang="ar-AE" b="1" dirty="0">
                  <a:solidFill>
                    <a:schemeClr val="bg1"/>
                  </a:solidFill>
                </a:rPr>
                <a:t>الأداء</a:t>
              </a:r>
              <a:endParaRPr lang="en-US" b="1" dirty="0">
                <a:solidFill>
                  <a:schemeClr val="bg1"/>
                </a:solidFill>
              </a:endParaRPr>
            </a:p>
          </p:txBody>
        </p:sp>
        <p:cxnSp>
          <p:nvCxnSpPr>
            <p:cNvPr id="45" name="AutoShape 15"/>
            <p:cNvCxnSpPr>
              <a:cxnSpLocks noChangeShapeType="1"/>
              <a:stCxn id="43" idx="1"/>
              <a:endCxn id="44"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46" name="AutoShape 16"/>
            <p:cNvCxnSpPr>
              <a:cxnSpLocks noChangeShapeType="1"/>
              <a:stCxn id="43" idx="0"/>
              <a:endCxn id="44"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47" name="AutoShape 17"/>
            <p:cNvCxnSpPr>
              <a:cxnSpLocks noChangeShapeType="1"/>
              <a:stCxn id="43" idx="5"/>
              <a:endCxn id="44"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48" name="AutoShape 18"/>
            <p:cNvCxnSpPr>
              <a:cxnSpLocks noChangeShapeType="1"/>
              <a:stCxn id="43" idx="4"/>
              <a:endCxn id="44"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49" name="AutoShape 19"/>
            <p:cNvCxnSpPr>
              <a:cxnSpLocks noChangeShapeType="1"/>
              <a:stCxn id="43" idx="2"/>
              <a:endCxn id="44"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50" name="TextBox 49"/>
            <p:cNvSpPr txBox="1"/>
            <p:nvPr/>
          </p:nvSpPr>
          <p:spPr>
            <a:xfrm>
              <a:off x="2493843" y="1961932"/>
              <a:ext cx="1335169" cy="653350"/>
            </a:xfrm>
            <a:prstGeom prst="rect">
              <a:avLst/>
            </a:prstGeom>
            <a:noFill/>
          </p:spPr>
          <p:txBody>
            <a:bodyPr wrap="square" rtlCol="0">
              <a:spAutoFit/>
            </a:bodyPr>
            <a:lstStyle/>
            <a:p>
              <a:pPr algn="ctr" rtl="1"/>
              <a:r>
                <a:rPr lang="ar-AE" sz="800" dirty="0"/>
                <a:t>2.1. اختيار المؤشرات</a:t>
              </a:r>
              <a:endParaRPr lang="en-US" sz="800" dirty="0"/>
            </a:p>
          </p:txBody>
        </p:sp>
        <p:sp>
          <p:nvSpPr>
            <p:cNvPr id="51" name="TextBox 50"/>
            <p:cNvSpPr txBox="1"/>
            <p:nvPr/>
          </p:nvSpPr>
          <p:spPr>
            <a:xfrm>
              <a:off x="3052433" y="3146431"/>
              <a:ext cx="1335169" cy="653350"/>
            </a:xfrm>
            <a:prstGeom prst="rect">
              <a:avLst/>
            </a:prstGeom>
            <a:noFill/>
          </p:spPr>
          <p:txBody>
            <a:bodyPr wrap="square" rtlCol="0">
              <a:spAutoFit/>
            </a:bodyPr>
            <a:lstStyle/>
            <a:p>
              <a:pPr algn="ctr" rtl="1"/>
              <a:r>
                <a:rPr lang="ar-AE" sz="800" dirty="0"/>
                <a:t>2.2. توثيق المؤشرات</a:t>
              </a:r>
              <a:endParaRPr lang="en-US" sz="800" dirty="0"/>
            </a:p>
          </p:txBody>
        </p:sp>
        <p:sp>
          <p:nvSpPr>
            <p:cNvPr id="52" name="TextBox 51"/>
            <p:cNvSpPr txBox="1"/>
            <p:nvPr/>
          </p:nvSpPr>
          <p:spPr>
            <a:xfrm>
              <a:off x="786720" y="3111583"/>
              <a:ext cx="1335169" cy="653350"/>
            </a:xfrm>
            <a:prstGeom prst="rect">
              <a:avLst/>
            </a:prstGeom>
            <a:noFill/>
          </p:spPr>
          <p:txBody>
            <a:bodyPr wrap="square" rtlCol="0">
              <a:spAutoFit/>
            </a:bodyPr>
            <a:lstStyle/>
            <a:p>
              <a:pPr algn="ctr" rtl="1"/>
              <a:r>
                <a:rPr lang="ar-AE" sz="800" dirty="0"/>
                <a:t>2.4. جمع </a:t>
              </a:r>
            </a:p>
            <a:p>
              <a:pPr algn="ctr" rtl="1"/>
              <a:r>
                <a:rPr lang="ar-AE" sz="800" dirty="0"/>
                <a:t>البيانات</a:t>
              </a:r>
              <a:endParaRPr lang="en-US" sz="800" dirty="0"/>
            </a:p>
          </p:txBody>
        </p:sp>
        <p:sp>
          <p:nvSpPr>
            <p:cNvPr id="53" name="TextBox 52"/>
            <p:cNvSpPr txBox="1"/>
            <p:nvPr/>
          </p:nvSpPr>
          <p:spPr>
            <a:xfrm>
              <a:off x="1905331" y="3912360"/>
              <a:ext cx="1335169" cy="653350"/>
            </a:xfrm>
            <a:prstGeom prst="rect">
              <a:avLst/>
            </a:prstGeom>
            <a:noFill/>
          </p:spPr>
          <p:txBody>
            <a:bodyPr wrap="square" rtlCol="0">
              <a:spAutoFit/>
            </a:bodyPr>
            <a:lstStyle/>
            <a:p>
              <a:pPr algn="ctr" rtl="1"/>
              <a:r>
                <a:rPr lang="ar-AE" sz="800" dirty="0"/>
                <a:t>2.3. </a:t>
              </a:r>
              <a:r>
                <a:rPr lang="ar-AE" sz="800" dirty="0">
                  <a:latin typeface="FrutigerLTArabic-55Roman"/>
                </a:rPr>
                <a:t>تحديد المستهدفات</a:t>
              </a:r>
              <a:endParaRPr lang="en-US" sz="800" dirty="0"/>
            </a:p>
          </p:txBody>
        </p:sp>
        <p:sp>
          <p:nvSpPr>
            <p:cNvPr id="54" name="TextBox 53"/>
            <p:cNvSpPr txBox="1"/>
            <p:nvPr/>
          </p:nvSpPr>
          <p:spPr>
            <a:xfrm>
              <a:off x="1313862" y="1953773"/>
              <a:ext cx="1335169" cy="653350"/>
            </a:xfrm>
            <a:prstGeom prst="rect">
              <a:avLst/>
            </a:prstGeom>
            <a:noFill/>
          </p:spPr>
          <p:txBody>
            <a:bodyPr wrap="square" rtlCol="0">
              <a:spAutoFit/>
            </a:bodyPr>
            <a:lstStyle/>
            <a:p>
              <a:pPr algn="ctr" rtl="1"/>
              <a:r>
                <a:rPr lang="ar-AE" sz="800" dirty="0"/>
                <a:t>2.5. </a:t>
              </a:r>
              <a:r>
                <a:rPr lang="ar-AE" sz="800" dirty="0">
                  <a:latin typeface="FrutigerLTArabic-55Roman"/>
                </a:rPr>
                <a:t>حوكمة المؤشرات</a:t>
              </a:r>
              <a:endParaRPr lang="ar-AE" sz="800" dirty="0"/>
            </a:p>
          </p:txBody>
        </p:sp>
      </p:grpSp>
      <p:sp>
        <p:nvSpPr>
          <p:cNvPr id="55" name="TextBox 54"/>
          <p:cNvSpPr txBox="1"/>
          <p:nvPr/>
        </p:nvSpPr>
        <p:spPr>
          <a:xfrm>
            <a:off x="3948949" y="642331"/>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75000"/>
                  </a:schemeClr>
                </a:solidFill>
                <a:latin typeface="AtrissiGhad Bold" charset="0"/>
                <a:cs typeface="AtrissiGhad Bold" charset="0"/>
              </a:rPr>
              <a:t>2</a:t>
            </a:r>
            <a:endParaRPr lang="en-US" sz="8800" b="1" dirty="0">
              <a:solidFill>
                <a:schemeClr val="accent6">
                  <a:lumMod val="75000"/>
                </a:schemeClr>
              </a:solidFill>
              <a:latin typeface="AtrissiGhad Bold" charset="0"/>
              <a:cs typeface="AtrissiGhad Bold" charset="0"/>
            </a:endParaRPr>
          </a:p>
        </p:txBody>
      </p:sp>
      <p:grpSp>
        <p:nvGrpSpPr>
          <p:cNvPr id="56" name="Group 55"/>
          <p:cNvGrpSpPr/>
          <p:nvPr/>
        </p:nvGrpSpPr>
        <p:grpSpPr>
          <a:xfrm>
            <a:off x="7620309" y="4565861"/>
            <a:ext cx="2011680" cy="1737360"/>
            <a:chOff x="627866" y="1299902"/>
            <a:chExt cx="3962400" cy="3352800"/>
          </a:xfrm>
        </p:grpSpPr>
        <p:sp>
          <p:nvSpPr>
            <p:cNvPr id="57"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800" dirty="0"/>
            </a:p>
          </p:txBody>
        </p:sp>
        <p:sp>
          <p:nvSpPr>
            <p:cNvPr id="58" name="AutoShape 4"/>
            <p:cNvSpPr>
              <a:spLocks noChangeArrowheads="1"/>
            </p:cNvSpPr>
            <p:nvPr/>
          </p:nvSpPr>
          <p:spPr bwMode="auto">
            <a:xfrm>
              <a:off x="1885166" y="2525761"/>
              <a:ext cx="1447800" cy="1066800"/>
            </a:xfrm>
            <a:prstGeom prst="pentagon">
              <a:avLst/>
            </a:prstGeom>
            <a:solidFill>
              <a:schemeClr val="accent6">
                <a:lumMod val="60000"/>
                <a:lumOff val="40000"/>
              </a:schemeClr>
            </a:solidFill>
            <a:ln w="12700" algn="ctr">
              <a:solidFill>
                <a:schemeClr val="tx1"/>
              </a:solidFill>
              <a:miter lim="800000"/>
              <a:headEnd/>
              <a:tailEnd/>
            </a:ln>
            <a:effectLst/>
          </p:spPr>
          <p:txBody>
            <a:bodyPr wrap="none" lIns="45720" tIns="46038" rIns="45720" bIns="46038" anchor="ctr"/>
            <a:lstStyle/>
            <a:p>
              <a:pPr algn="ctr" rtl="1"/>
              <a:r>
                <a:rPr lang="ar-AE" b="1" dirty="0">
                  <a:solidFill>
                    <a:schemeClr val="bg1"/>
                  </a:solidFill>
                </a:rPr>
                <a:t>تحليل</a:t>
              </a:r>
            </a:p>
            <a:p>
              <a:pPr algn="ctr" rtl="1"/>
              <a:r>
                <a:rPr lang="ar-AE" b="1" dirty="0">
                  <a:solidFill>
                    <a:schemeClr val="bg1"/>
                  </a:solidFill>
                </a:rPr>
                <a:t>الأداء</a:t>
              </a:r>
              <a:endParaRPr lang="en-US" b="1" dirty="0">
                <a:solidFill>
                  <a:schemeClr val="bg1"/>
                </a:solidFill>
              </a:endParaRPr>
            </a:p>
          </p:txBody>
        </p:sp>
        <p:cxnSp>
          <p:nvCxnSpPr>
            <p:cNvPr id="59" name="AutoShape 15"/>
            <p:cNvCxnSpPr>
              <a:cxnSpLocks noChangeShapeType="1"/>
              <a:stCxn id="57" idx="1"/>
              <a:endCxn id="58"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60" name="AutoShape 16"/>
            <p:cNvCxnSpPr>
              <a:cxnSpLocks noChangeShapeType="1"/>
              <a:stCxn id="57" idx="0"/>
              <a:endCxn id="58"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61" name="AutoShape 17"/>
            <p:cNvCxnSpPr>
              <a:cxnSpLocks noChangeShapeType="1"/>
              <a:stCxn id="57" idx="5"/>
              <a:endCxn id="58"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62" name="AutoShape 18"/>
            <p:cNvCxnSpPr>
              <a:cxnSpLocks noChangeShapeType="1"/>
              <a:stCxn id="57" idx="4"/>
              <a:endCxn id="58"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63" name="AutoShape 19"/>
            <p:cNvCxnSpPr>
              <a:cxnSpLocks noChangeShapeType="1"/>
              <a:stCxn id="57" idx="2"/>
              <a:endCxn id="58"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64" name="TextBox 63"/>
            <p:cNvSpPr txBox="1"/>
            <p:nvPr/>
          </p:nvSpPr>
          <p:spPr>
            <a:xfrm>
              <a:off x="2461496" y="1961930"/>
              <a:ext cx="1335169" cy="653350"/>
            </a:xfrm>
            <a:prstGeom prst="rect">
              <a:avLst/>
            </a:prstGeom>
            <a:noFill/>
          </p:spPr>
          <p:txBody>
            <a:bodyPr wrap="square" rtlCol="0">
              <a:spAutoFit/>
            </a:bodyPr>
            <a:lstStyle/>
            <a:p>
              <a:pPr algn="ctr" rtl="1"/>
              <a:r>
                <a:rPr lang="ar-AE" sz="800" dirty="0"/>
                <a:t>3.1. </a:t>
              </a:r>
              <a:r>
                <a:rPr lang="ar-AE" sz="800" dirty="0">
                  <a:latin typeface="FrutigerLTArabic-55Roman"/>
                </a:rPr>
                <a:t>تحليل البيانات</a:t>
              </a:r>
            </a:p>
          </p:txBody>
        </p:sp>
        <p:sp>
          <p:nvSpPr>
            <p:cNvPr id="65" name="TextBox 64"/>
            <p:cNvSpPr txBox="1"/>
            <p:nvPr/>
          </p:nvSpPr>
          <p:spPr>
            <a:xfrm>
              <a:off x="3052433" y="3146428"/>
              <a:ext cx="1335169" cy="653350"/>
            </a:xfrm>
            <a:prstGeom prst="rect">
              <a:avLst/>
            </a:prstGeom>
            <a:noFill/>
          </p:spPr>
          <p:txBody>
            <a:bodyPr wrap="square" rtlCol="0">
              <a:spAutoFit/>
            </a:bodyPr>
            <a:lstStyle/>
            <a:p>
              <a:pPr algn="ctr" rtl="1"/>
              <a:r>
                <a:rPr lang="ar-AE" sz="800" dirty="0"/>
                <a:t>3.2. </a:t>
              </a:r>
              <a:r>
                <a:rPr lang="ar-AE" sz="800" dirty="0">
                  <a:latin typeface="FrutigerLTArabic-55Roman"/>
                </a:rPr>
                <a:t>إعداد التقارير</a:t>
              </a:r>
              <a:endParaRPr lang="en-US" sz="800" dirty="0"/>
            </a:p>
          </p:txBody>
        </p:sp>
        <p:sp>
          <p:nvSpPr>
            <p:cNvPr id="68" name="TextBox 67"/>
            <p:cNvSpPr txBox="1"/>
            <p:nvPr/>
          </p:nvSpPr>
          <p:spPr>
            <a:xfrm>
              <a:off x="819066" y="3160012"/>
              <a:ext cx="1335169" cy="653350"/>
            </a:xfrm>
            <a:prstGeom prst="rect">
              <a:avLst/>
            </a:prstGeom>
            <a:noFill/>
          </p:spPr>
          <p:txBody>
            <a:bodyPr wrap="square" rtlCol="0">
              <a:spAutoFit/>
            </a:bodyPr>
            <a:lstStyle/>
            <a:p>
              <a:pPr algn="ctr" rtl="1"/>
              <a:r>
                <a:rPr lang="ar-AE" sz="800" dirty="0"/>
                <a:t>3.4. اتخاذ القرارات</a:t>
              </a:r>
              <a:endParaRPr lang="en-US" sz="800" dirty="0"/>
            </a:p>
          </p:txBody>
        </p:sp>
        <p:sp>
          <p:nvSpPr>
            <p:cNvPr id="69" name="TextBox 68"/>
            <p:cNvSpPr txBox="1"/>
            <p:nvPr/>
          </p:nvSpPr>
          <p:spPr>
            <a:xfrm>
              <a:off x="1905331" y="3884589"/>
              <a:ext cx="1335169" cy="653350"/>
            </a:xfrm>
            <a:prstGeom prst="rect">
              <a:avLst/>
            </a:prstGeom>
            <a:noFill/>
          </p:spPr>
          <p:txBody>
            <a:bodyPr wrap="square" rtlCol="0">
              <a:spAutoFit/>
            </a:bodyPr>
            <a:lstStyle/>
            <a:p>
              <a:pPr algn="ctr" rtl="1"/>
              <a:r>
                <a:rPr lang="ar-AE" sz="800" dirty="0"/>
                <a:t>3.3. </a:t>
              </a:r>
              <a:r>
                <a:rPr lang="ar-AE" sz="800" dirty="0">
                  <a:latin typeface="FrutigerLTArabic-55Roman"/>
                </a:rPr>
                <a:t>إدارة المبادرات</a:t>
              </a:r>
            </a:p>
          </p:txBody>
        </p:sp>
        <p:sp>
          <p:nvSpPr>
            <p:cNvPr id="70" name="TextBox 69"/>
            <p:cNvSpPr txBox="1"/>
            <p:nvPr/>
          </p:nvSpPr>
          <p:spPr>
            <a:xfrm>
              <a:off x="1313862" y="1953773"/>
              <a:ext cx="1335169" cy="653350"/>
            </a:xfrm>
            <a:prstGeom prst="rect">
              <a:avLst/>
            </a:prstGeom>
            <a:noFill/>
          </p:spPr>
          <p:txBody>
            <a:bodyPr wrap="square" rtlCol="0">
              <a:spAutoFit/>
            </a:bodyPr>
            <a:lstStyle/>
            <a:p>
              <a:pPr algn="ctr" rtl="1"/>
              <a:r>
                <a:rPr lang="ar-AE" sz="800" dirty="0"/>
                <a:t>3.5. حوكمة </a:t>
              </a:r>
            </a:p>
            <a:p>
              <a:pPr algn="ctr" rtl="1"/>
              <a:r>
                <a:rPr lang="ar-AE" sz="800" dirty="0"/>
                <a:t>قياس الأداء</a:t>
              </a:r>
            </a:p>
          </p:txBody>
        </p:sp>
      </p:grpSp>
      <p:sp>
        <p:nvSpPr>
          <p:cNvPr id="71" name="TextBox 70"/>
          <p:cNvSpPr txBox="1"/>
          <p:nvPr/>
        </p:nvSpPr>
        <p:spPr>
          <a:xfrm>
            <a:off x="8890461" y="3495396"/>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lumMod val="60000"/>
                    <a:lumOff val="40000"/>
                  </a:schemeClr>
                </a:solidFill>
                <a:latin typeface="AtrissiGhad Bold" charset="0"/>
                <a:cs typeface="AtrissiGhad Bold" charset="0"/>
              </a:rPr>
              <a:t>3</a:t>
            </a:r>
            <a:endParaRPr lang="en-US" sz="8800" b="1" dirty="0">
              <a:solidFill>
                <a:schemeClr val="accent6">
                  <a:lumMod val="60000"/>
                  <a:lumOff val="40000"/>
                </a:schemeClr>
              </a:solidFill>
              <a:latin typeface="AtrissiGhad Bold" charset="0"/>
              <a:cs typeface="AtrissiGhad Bold" charset="0"/>
            </a:endParaRPr>
          </a:p>
        </p:txBody>
      </p:sp>
      <p:grpSp>
        <p:nvGrpSpPr>
          <p:cNvPr id="72" name="Group 71"/>
          <p:cNvGrpSpPr/>
          <p:nvPr/>
        </p:nvGrpSpPr>
        <p:grpSpPr>
          <a:xfrm>
            <a:off x="2668166" y="4565867"/>
            <a:ext cx="2011680" cy="1737360"/>
            <a:chOff x="627866" y="1299902"/>
            <a:chExt cx="3962400" cy="3352800"/>
          </a:xfrm>
        </p:grpSpPr>
        <p:sp>
          <p:nvSpPr>
            <p:cNvPr id="73"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800" dirty="0"/>
            </a:p>
          </p:txBody>
        </p:sp>
        <p:sp>
          <p:nvSpPr>
            <p:cNvPr id="74" name="AutoShape 4"/>
            <p:cNvSpPr>
              <a:spLocks noChangeArrowheads="1"/>
            </p:cNvSpPr>
            <p:nvPr/>
          </p:nvSpPr>
          <p:spPr bwMode="auto">
            <a:xfrm>
              <a:off x="1885166" y="2525761"/>
              <a:ext cx="1447800" cy="1066800"/>
            </a:xfrm>
            <a:prstGeom prst="pentagon">
              <a:avLst/>
            </a:prstGeom>
            <a:solidFill>
              <a:schemeClr val="accent6"/>
            </a:solidFill>
            <a:ln w="12700" algn="ctr">
              <a:solidFill>
                <a:schemeClr val="tx1"/>
              </a:solidFill>
              <a:miter lim="800000"/>
              <a:headEnd/>
              <a:tailEnd/>
            </a:ln>
            <a:effectLst/>
          </p:spPr>
          <p:txBody>
            <a:bodyPr wrap="none" lIns="45720" tIns="46038" rIns="45720" bIns="46038" anchor="ctr"/>
            <a:lstStyle/>
            <a:p>
              <a:pPr algn="ctr" rtl="1"/>
              <a:r>
                <a:rPr lang="ar-AE" b="1" dirty="0">
                  <a:solidFill>
                    <a:schemeClr val="bg1"/>
                  </a:solidFill>
                </a:rPr>
                <a:t>القدرات</a:t>
              </a:r>
              <a:endParaRPr lang="en-US" b="1" dirty="0">
                <a:solidFill>
                  <a:schemeClr val="bg1"/>
                </a:solidFill>
              </a:endParaRPr>
            </a:p>
          </p:txBody>
        </p:sp>
        <p:cxnSp>
          <p:nvCxnSpPr>
            <p:cNvPr id="75" name="AutoShape 15"/>
            <p:cNvCxnSpPr>
              <a:cxnSpLocks noChangeShapeType="1"/>
              <a:stCxn id="73" idx="1"/>
              <a:endCxn id="74"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76" name="AutoShape 16"/>
            <p:cNvCxnSpPr>
              <a:cxnSpLocks noChangeShapeType="1"/>
              <a:stCxn id="73" idx="0"/>
              <a:endCxn id="74"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77" name="AutoShape 17"/>
            <p:cNvCxnSpPr>
              <a:cxnSpLocks noChangeShapeType="1"/>
              <a:stCxn id="73" idx="5"/>
              <a:endCxn id="74"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78" name="AutoShape 18"/>
            <p:cNvCxnSpPr>
              <a:cxnSpLocks noChangeShapeType="1"/>
              <a:stCxn id="73" idx="4"/>
              <a:endCxn id="74"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79" name="AutoShape 19"/>
            <p:cNvCxnSpPr>
              <a:cxnSpLocks noChangeShapeType="1"/>
              <a:stCxn id="73" idx="2"/>
              <a:endCxn id="74"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80" name="TextBox 79"/>
            <p:cNvSpPr txBox="1"/>
            <p:nvPr/>
          </p:nvSpPr>
          <p:spPr>
            <a:xfrm>
              <a:off x="2461496" y="1961932"/>
              <a:ext cx="1335169" cy="653350"/>
            </a:xfrm>
            <a:prstGeom prst="rect">
              <a:avLst/>
            </a:prstGeom>
            <a:noFill/>
          </p:spPr>
          <p:txBody>
            <a:bodyPr wrap="square" rtlCol="0">
              <a:spAutoFit/>
            </a:bodyPr>
            <a:lstStyle/>
            <a:p>
              <a:pPr algn="ctr" rtl="1"/>
              <a:r>
                <a:rPr lang="ar-AE" sz="800" dirty="0"/>
                <a:t>4.1. </a:t>
              </a:r>
              <a:r>
                <a:rPr lang="ar-AE" sz="800" dirty="0">
                  <a:latin typeface="FrutigerLTArabic-55Roman"/>
                </a:rPr>
                <a:t>القيادة والتواصل</a:t>
              </a:r>
            </a:p>
          </p:txBody>
        </p:sp>
        <p:sp>
          <p:nvSpPr>
            <p:cNvPr id="81" name="TextBox 80"/>
            <p:cNvSpPr txBox="1"/>
            <p:nvPr/>
          </p:nvSpPr>
          <p:spPr>
            <a:xfrm>
              <a:off x="3052433" y="3146431"/>
              <a:ext cx="1335169" cy="415769"/>
            </a:xfrm>
            <a:prstGeom prst="rect">
              <a:avLst/>
            </a:prstGeom>
            <a:noFill/>
          </p:spPr>
          <p:txBody>
            <a:bodyPr wrap="square" rtlCol="0">
              <a:spAutoFit/>
            </a:bodyPr>
            <a:lstStyle/>
            <a:p>
              <a:pPr algn="ctr" rtl="1"/>
              <a:r>
                <a:rPr lang="ar-AE" sz="800" dirty="0"/>
                <a:t>4.2. </a:t>
              </a:r>
              <a:r>
                <a:rPr lang="ar-AE" sz="800" dirty="0">
                  <a:latin typeface="FrutigerLTArabic-55Roman"/>
                </a:rPr>
                <a:t>الابتكار</a:t>
              </a:r>
              <a:endParaRPr lang="en-US" sz="800" dirty="0"/>
            </a:p>
          </p:txBody>
        </p:sp>
        <p:sp>
          <p:nvSpPr>
            <p:cNvPr id="82" name="TextBox 81"/>
            <p:cNvSpPr txBox="1"/>
            <p:nvPr/>
          </p:nvSpPr>
          <p:spPr>
            <a:xfrm>
              <a:off x="828444" y="3111583"/>
              <a:ext cx="1335169" cy="890932"/>
            </a:xfrm>
            <a:prstGeom prst="rect">
              <a:avLst/>
            </a:prstGeom>
            <a:noFill/>
          </p:spPr>
          <p:txBody>
            <a:bodyPr wrap="square" rtlCol="0">
              <a:spAutoFit/>
            </a:bodyPr>
            <a:lstStyle/>
            <a:p>
              <a:pPr algn="ctr" rtl="1"/>
              <a:r>
                <a:rPr lang="ar-AE" sz="800" dirty="0"/>
                <a:t>4.4. ربط المكافآت </a:t>
              </a:r>
            </a:p>
            <a:p>
              <a:pPr algn="ctr" rtl="1"/>
              <a:r>
                <a:rPr lang="ar-AE" sz="800" dirty="0"/>
                <a:t>بالأداء</a:t>
              </a:r>
              <a:endParaRPr lang="en-US" sz="800" dirty="0"/>
            </a:p>
          </p:txBody>
        </p:sp>
        <p:sp>
          <p:nvSpPr>
            <p:cNvPr id="83" name="TextBox 82"/>
            <p:cNvSpPr txBox="1"/>
            <p:nvPr/>
          </p:nvSpPr>
          <p:spPr>
            <a:xfrm>
              <a:off x="1905331" y="3912360"/>
              <a:ext cx="1427636" cy="653350"/>
            </a:xfrm>
            <a:prstGeom prst="rect">
              <a:avLst/>
            </a:prstGeom>
            <a:noFill/>
          </p:spPr>
          <p:txBody>
            <a:bodyPr wrap="square" rtlCol="0">
              <a:spAutoFit/>
            </a:bodyPr>
            <a:lstStyle/>
            <a:p>
              <a:pPr algn="ctr" rtl="1"/>
              <a:r>
                <a:rPr lang="ar-AE" sz="800" dirty="0"/>
                <a:t>4.3. </a:t>
              </a:r>
              <a:r>
                <a:rPr lang="ar-AE" sz="800" dirty="0">
                  <a:latin typeface="FrutigerLTArabic-55Roman"/>
                </a:rPr>
                <a:t>التدريب والتعلم</a:t>
              </a:r>
              <a:endParaRPr lang="en-US" sz="800" dirty="0"/>
            </a:p>
          </p:txBody>
        </p:sp>
        <p:sp>
          <p:nvSpPr>
            <p:cNvPr id="84" name="TextBox 83"/>
            <p:cNvSpPr txBox="1"/>
            <p:nvPr/>
          </p:nvSpPr>
          <p:spPr>
            <a:xfrm>
              <a:off x="1313862" y="1953773"/>
              <a:ext cx="1335169" cy="653350"/>
            </a:xfrm>
            <a:prstGeom prst="rect">
              <a:avLst/>
            </a:prstGeom>
            <a:noFill/>
          </p:spPr>
          <p:txBody>
            <a:bodyPr wrap="square" rtlCol="0">
              <a:spAutoFit/>
            </a:bodyPr>
            <a:lstStyle/>
            <a:p>
              <a:pPr algn="ctr" rtl="1"/>
              <a:r>
                <a:rPr lang="ar-AE" sz="800" dirty="0"/>
                <a:t>4.5. </a:t>
              </a:r>
              <a:r>
                <a:rPr lang="ar-AE" sz="800" dirty="0">
                  <a:latin typeface="FrutigerLTArabic-55Roman"/>
                </a:rPr>
                <a:t>إدارة </a:t>
              </a:r>
            </a:p>
            <a:p>
              <a:pPr algn="ctr" rtl="1"/>
              <a:r>
                <a:rPr lang="ar-AE" sz="800" dirty="0">
                  <a:latin typeface="FrutigerLTArabic-55Roman"/>
                </a:rPr>
                <a:t>التغيير</a:t>
              </a:r>
              <a:endParaRPr lang="ar-AE" sz="800" dirty="0"/>
            </a:p>
          </p:txBody>
        </p:sp>
      </p:grpSp>
      <p:sp>
        <p:nvSpPr>
          <p:cNvPr id="85" name="TextBox 84"/>
          <p:cNvSpPr txBox="1"/>
          <p:nvPr/>
        </p:nvSpPr>
        <p:spPr>
          <a:xfrm>
            <a:off x="3948952" y="3495402"/>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chemeClr val="accent6"/>
                </a:solidFill>
                <a:latin typeface="AtrissiGhad Bold" charset="0"/>
                <a:cs typeface="AtrissiGhad Bold" charset="0"/>
              </a:rPr>
              <a:t>4</a:t>
            </a:r>
            <a:endParaRPr lang="en-US" sz="8800" b="1" dirty="0">
              <a:solidFill>
                <a:schemeClr val="accent6"/>
              </a:solidFill>
              <a:latin typeface="AtrissiGhad Bold" charset="0"/>
              <a:cs typeface="AtrissiGhad Bold" charset="0"/>
            </a:endParaRPr>
          </a:p>
        </p:txBody>
      </p:sp>
      <p:cxnSp>
        <p:nvCxnSpPr>
          <p:cNvPr id="4" name="Straight Connector 3"/>
          <p:cNvCxnSpPr/>
          <p:nvPr/>
        </p:nvCxnSpPr>
        <p:spPr bwMode="auto">
          <a:xfrm>
            <a:off x="220946" y="3675888"/>
            <a:ext cx="9418320" cy="0"/>
          </a:xfrm>
          <a:prstGeom prst="line">
            <a:avLst/>
          </a:prstGeom>
          <a:solidFill>
            <a:schemeClr val="accent1"/>
          </a:solidFill>
          <a:ln w="9525" cap="flat" cmpd="sng" algn="ctr">
            <a:solidFill>
              <a:schemeClr val="accent6"/>
            </a:solidFill>
            <a:prstDash val="solid"/>
            <a:round/>
            <a:headEnd type="none" w="med" len="med"/>
            <a:tailEnd type="none" w="med" len="med"/>
          </a:ln>
          <a:effectLst/>
        </p:spPr>
      </p:cxnSp>
      <p:cxnSp>
        <p:nvCxnSpPr>
          <p:cNvPr id="91" name="Straight Connector 90"/>
          <p:cNvCxnSpPr/>
          <p:nvPr/>
        </p:nvCxnSpPr>
        <p:spPr bwMode="auto">
          <a:xfrm flipV="1">
            <a:off x="4931594" y="889043"/>
            <a:ext cx="0" cy="5486400"/>
          </a:xfrm>
          <a:prstGeom prst="line">
            <a:avLst/>
          </a:prstGeom>
          <a:solidFill>
            <a:schemeClr val="accent1"/>
          </a:solidFill>
          <a:ln w="9525" cap="flat" cmpd="sng" algn="ctr">
            <a:solidFill>
              <a:schemeClr val="accent6"/>
            </a:solidFill>
            <a:prstDash val="solid"/>
            <a:round/>
            <a:headEnd type="none" w="med" len="med"/>
            <a:tailEnd type="none" w="med" len="med"/>
          </a:ln>
          <a:effectLst/>
        </p:spPr>
      </p:cxnSp>
      <p:sp>
        <p:nvSpPr>
          <p:cNvPr id="92"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grpSp>
        <p:nvGrpSpPr>
          <p:cNvPr id="3" name="Group 2"/>
          <p:cNvGrpSpPr/>
          <p:nvPr/>
        </p:nvGrpSpPr>
        <p:grpSpPr>
          <a:xfrm>
            <a:off x="4925026" y="1402803"/>
            <a:ext cx="2441672" cy="2250276"/>
            <a:chOff x="4925026" y="1485099"/>
            <a:chExt cx="2441672" cy="2250276"/>
          </a:xfrm>
        </p:grpSpPr>
        <p:sp>
          <p:nvSpPr>
            <p:cNvPr id="90" name="Line 313"/>
            <p:cNvSpPr>
              <a:spLocks noChangeShapeType="1"/>
            </p:cNvSpPr>
            <p:nvPr/>
          </p:nvSpPr>
          <p:spPr bwMode="auto">
            <a:xfrm rot="5400000">
              <a:off x="6674639" y="3023168"/>
              <a:ext cx="0" cy="1097280"/>
            </a:xfrm>
            <a:prstGeom prst="line">
              <a:avLst/>
            </a:prstGeom>
            <a:noFill/>
            <a:ln w="9525">
              <a:solidFill>
                <a:schemeClr val="bg1">
                  <a:lumMod val="65000"/>
                </a:schemeClr>
              </a:solidFill>
              <a:round/>
              <a:headEnd/>
              <a:tailEnd/>
            </a:ln>
          </p:spPr>
          <p:txBody>
            <a:bodyPr/>
            <a:lstStyle/>
            <a:p>
              <a:endParaRPr lang="en-US"/>
            </a:p>
          </p:txBody>
        </p:sp>
        <p:sp>
          <p:nvSpPr>
            <p:cNvPr id="93" name="Line 319"/>
            <p:cNvSpPr>
              <a:spLocks noChangeShapeType="1"/>
            </p:cNvSpPr>
            <p:nvPr/>
          </p:nvSpPr>
          <p:spPr bwMode="auto">
            <a:xfrm rot="5400000" flipH="1">
              <a:off x="5260969" y="2701983"/>
              <a:ext cx="1828800" cy="0"/>
            </a:xfrm>
            <a:prstGeom prst="line">
              <a:avLst/>
            </a:prstGeom>
            <a:noFill/>
            <a:ln w="9525">
              <a:solidFill>
                <a:schemeClr val="bg1">
                  <a:lumMod val="65000"/>
                </a:schemeClr>
              </a:solidFill>
              <a:round/>
              <a:headEnd/>
              <a:tailEnd/>
            </a:ln>
          </p:spPr>
          <p:txBody>
            <a:bodyPr/>
            <a:lstStyle/>
            <a:p>
              <a:endParaRPr lang="en-US"/>
            </a:p>
          </p:txBody>
        </p:sp>
        <p:sp>
          <p:nvSpPr>
            <p:cNvPr id="94" name="Text Box 223"/>
            <p:cNvSpPr txBox="1">
              <a:spLocks noChangeArrowheads="1"/>
            </p:cNvSpPr>
            <p:nvPr/>
          </p:nvSpPr>
          <p:spPr bwMode="auto">
            <a:xfrm>
              <a:off x="6179251" y="3596876"/>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95" name="Text Box 406"/>
            <p:cNvSpPr txBox="1">
              <a:spLocks noChangeArrowheads="1"/>
            </p:cNvSpPr>
            <p:nvPr/>
          </p:nvSpPr>
          <p:spPr bwMode="auto">
            <a:xfrm rot="16200000">
              <a:off x="6200206" y="1896789"/>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96" name="Text Box 406"/>
            <p:cNvSpPr txBox="1">
              <a:spLocks noChangeArrowheads="1"/>
            </p:cNvSpPr>
            <p:nvPr/>
          </p:nvSpPr>
          <p:spPr bwMode="auto">
            <a:xfrm rot="16200000">
              <a:off x="6291646" y="2143677"/>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97" name="Text Box 406"/>
            <p:cNvSpPr txBox="1">
              <a:spLocks noChangeArrowheads="1"/>
            </p:cNvSpPr>
            <p:nvPr/>
          </p:nvSpPr>
          <p:spPr bwMode="auto">
            <a:xfrm rot="16200000">
              <a:off x="6383086" y="2387517"/>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98" name="Text Box 406"/>
            <p:cNvSpPr txBox="1">
              <a:spLocks noChangeArrowheads="1"/>
            </p:cNvSpPr>
            <p:nvPr/>
          </p:nvSpPr>
          <p:spPr bwMode="auto">
            <a:xfrm rot="16200000">
              <a:off x="6474526" y="2643549"/>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99" name="Text Box 406"/>
            <p:cNvSpPr txBox="1">
              <a:spLocks noChangeArrowheads="1"/>
            </p:cNvSpPr>
            <p:nvPr/>
          </p:nvSpPr>
          <p:spPr bwMode="auto">
            <a:xfrm rot="16200000">
              <a:off x="6565966" y="2895044"/>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00" name="Text Box 318"/>
            <p:cNvSpPr txBox="1">
              <a:spLocks noChangeArrowheads="1"/>
            </p:cNvSpPr>
            <p:nvPr/>
          </p:nvSpPr>
          <p:spPr bwMode="auto">
            <a:xfrm>
              <a:off x="4973249" y="1856899"/>
              <a:ext cx="1204684"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1.1  التوجه الاستراتيجي</a:t>
              </a:r>
            </a:p>
          </p:txBody>
        </p:sp>
        <p:sp>
          <p:nvSpPr>
            <p:cNvPr id="101" name="Text Box 318"/>
            <p:cNvSpPr txBox="1">
              <a:spLocks noChangeArrowheads="1"/>
            </p:cNvSpPr>
            <p:nvPr/>
          </p:nvSpPr>
          <p:spPr bwMode="auto">
            <a:xfrm>
              <a:off x="4991803" y="2200345"/>
              <a:ext cx="1171954"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1.2. صياغة الاستراتيجية</a:t>
              </a:r>
            </a:p>
          </p:txBody>
        </p:sp>
        <p:sp>
          <p:nvSpPr>
            <p:cNvPr id="102" name="Text Box 318"/>
            <p:cNvSpPr txBox="1">
              <a:spLocks noChangeArrowheads="1"/>
            </p:cNvSpPr>
            <p:nvPr/>
          </p:nvSpPr>
          <p:spPr bwMode="auto">
            <a:xfrm>
              <a:off x="4925026" y="2527908"/>
              <a:ext cx="1246558"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1.3. موائمة الاستراتيجية</a:t>
              </a:r>
            </a:p>
          </p:txBody>
        </p:sp>
        <p:sp>
          <p:nvSpPr>
            <p:cNvPr id="103" name="Text Box 318"/>
            <p:cNvSpPr txBox="1">
              <a:spLocks noChangeArrowheads="1"/>
            </p:cNvSpPr>
            <p:nvPr/>
          </p:nvSpPr>
          <p:spPr bwMode="auto">
            <a:xfrm>
              <a:off x="5059564" y="2887027"/>
              <a:ext cx="1112019"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1.4. حوكمة الاستراتيجية</a:t>
              </a:r>
            </a:p>
          </p:txBody>
        </p:sp>
        <p:sp>
          <p:nvSpPr>
            <p:cNvPr id="104" name="Text Box 318"/>
            <p:cNvSpPr txBox="1">
              <a:spLocks noChangeArrowheads="1"/>
            </p:cNvSpPr>
            <p:nvPr/>
          </p:nvSpPr>
          <p:spPr bwMode="auto">
            <a:xfrm>
              <a:off x="5059565" y="3234954"/>
              <a:ext cx="1112018"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1.5. مراجعة الاستراتيجية</a:t>
              </a:r>
            </a:p>
          </p:txBody>
        </p:sp>
        <p:sp>
          <p:nvSpPr>
            <p:cNvPr id="105" name="Text Box 223"/>
            <p:cNvSpPr txBox="1">
              <a:spLocks noChangeArrowheads="1"/>
            </p:cNvSpPr>
            <p:nvPr/>
          </p:nvSpPr>
          <p:spPr bwMode="auto">
            <a:xfrm>
              <a:off x="4991803" y="1485099"/>
              <a:ext cx="237489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التخطيط الاستراتيجي = 5</a:t>
              </a:r>
            </a:p>
          </p:txBody>
        </p:sp>
      </p:grpSp>
      <p:sp>
        <p:nvSpPr>
          <p:cNvPr id="106" name="Text Box 220"/>
          <p:cNvSpPr txBox="1">
            <a:spLocks noChangeArrowheads="1"/>
          </p:cNvSpPr>
          <p:nvPr/>
        </p:nvSpPr>
        <p:spPr bwMode="auto">
          <a:xfrm flipH="1">
            <a:off x="4973249" y="865131"/>
            <a:ext cx="410261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AE" altLang="en-US" sz="900" b="0" dirty="0">
                <a:latin typeface="+mn-lt"/>
                <a:cs typeface="+mn-cs"/>
              </a:rPr>
              <a:t>ال</a:t>
            </a:r>
            <a:r>
              <a:rPr lang="ar-QA" altLang="en-US" sz="900" b="0" dirty="0">
                <a:latin typeface="+mn-lt"/>
                <a:cs typeface="+mn-cs"/>
              </a:rPr>
              <a:t>ملاحظات </a:t>
            </a:r>
            <a:r>
              <a:rPr lang="ar-AE" altLang="en-US" sz="900" b="0" dirty="0">
                <a:latin typeface="+mn-lt"/>
                <a:cs typeface="+mn-cs"/>
              </a:rPr>
              <a:t>العامة للتخطيط الاستراتيجي:</a:t>
            </a:r>
            <a:endParaRPr lang="en-US" altLang="en-US" sz="900" b="0" dirty="0">
              <a:latin typeface="+mn-lt"/>
              <a:cs typeface="+mn-cs"/>
            </a:endParaRPr>
          </a:p>
        </p:txBody>
      </p:sp>
      <p:grpSp>
        <p:nvGrpSpPr>
          <p:cNvPr id="108" name="Group 107"/>
          <p:cNvGrpSpPr/>
          <p:nvPr/>
        </p:nvGrpSpPr>
        <p:grpSpPr>
          <a:xfrm>
            <a:off x="4921950" y="4324399"/>
            <a:ext cx="2441672" cy="2250276"/>
            <a:chOff x="4925026" y="1485099"/>
            <a:chExt cx="2441672" cy="2250276"/>
          </a:xfrm>
        </p:grpSpPr>
        <p:sp>
          <p:nvSpPr>
            <p:cNvPr id="109" name="Line 313"/>
            <p:cNvSpPr>
              <a:spLocks noChangeShapeType="1"/>
            </p:cNvSpPr>
            <p:nvPr/>
          </p:nvSpPr>
          <p:spPr bwMode="auto">
            <a:xfrm rot="5400000">
              <a:off x="6674639" y="3023168"/>
              <a:ext cx="0" cy="1097280"/>
            </a:xfrm>
            <a:prstGeom prst="line">
              <a:avLst/>
            </a:prstGeom>
            <a:noFill/>
            <a:ln w="9525">
              <a:solidFill>
                <a:schemeClr val="bg1">
                  <a:lumMod val="65000"/>
                </a:schemeClr>
              </a:solidFill>
              <a:round/>
              <a:headEnd/>
              <a:tailEnd/>
            </a:ln>
          </p:spPr>
          <p:txBody>
            <a:bodyPr/>
            <a:lstStyle/>
            <a:p>
              <a:endParaRPr lang="en-US"/>
            </a:p>
          </p:txBody>
        </p:sp>
        <p:sp>
          <p:nvSpPr>
            <p:cNvPr id="110" name="Line 319"/>
            <p:cNvSpPr>
              <a:spLocks noChangeShapeType="1"/>
            </p:cNvSpPr>
            <p:nvPr/>
          </p:nvSpPr>
          <p:spPr bwMode="auto">
            <a:xfrm rot="5400000" flipH="1">
              <a:off x="5260969" y="2701983"/>
              <a:ext cx="1828800" cy="0"/>
            </a:xfrm>
            <a:prstGeom prst="line">
              <a:avLst/>
            </a:prstGeom>
            <a:noFill/>
            <a:ln w="9525">
              <a:solidFill>
                <a:schemeClr val="bg1">
                  <a:lumMod val="65000"/>
                </a:schemeClr>
              </a:solidFill>
              <a:round/>
              <a:headEnd/>
              <a:tailEnd/>
            </a:ln>
          </p:spPr>
          <p:txBody>
            <a:bodyPr/>
            <a:lstStyle/>
            <a:p>
              <a:endParaRPr lang="en-US"/>
            </a:p>
          </p:txBody>
        </p:sp>
        <p:sp>
          <p:nvSpPr>
            <p:cNvPr id="111" name="Text Box 223"/>
            <p:cNvSpPr txBox="1">
              <a:spLocks noChangeArrowheads="1"/>
            </p:cNvSpPr>
            <p:nvPr/>
          </p:nvSpPr>
          <p:spPr bwMode="auto">
            <a:xfrm>
              <a:off x="6179251" y="3596876"/>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112" name="Text Box 406"/>
            <p:cNvSpPr txBox="1">
              <a:spLocks noChangeArrowheads="1"/>
            </p:cNvSpPr>
            <p:nvPr/>
          </p:nvSpPr>
          <p:spPr bwMode="auto">
            <a:xfrm rot="16200000">
              <a:off x="6200206" y="1896789"/>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13" name="Text Box 406"/>
            <p:cNvSpPr txBox="1">
              <a:spLocks noChangeArrowheads="1"/>
            </p:cNvSpPr>
            <p:nvPr/>
          </p:nvSpPr>
          <p:spPr bwMode="auto">
            <a:xfrm rot="16200000">
              <a:off x="6291646" y="2143677"/>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14" name="Text Box 406"/>
            <p:cNvSpPr txBox="1">
              <a:spLocks noChangeArrowheads="1"/>
            </p:cNvSpPr>
            <p:nvPr/>
          </p:nvSpPr>
          <p:spPr bwMode="auto">
            <a:xfrm rot="16200000">
              <a:off x="6383086" y="2387517"/>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15" name="Text Box 406"/>
            <p:cNvSpPr txBox="1">
              <a:spLocks noChangeArrowheads="1"/>
            </p:cNvSpPr>
            <p:nvPr/>
          </p:nvSpPr>
          <p:spPr bwMode="auto">
            <a:xfrm rot="16200000">
              <a:off x="6474526" y="2643549"/>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16" name="Text Box 406"/>
            <p:cNvSpPr txBox="1">
              <a:spLocks noChangeArrowheads="1"/>
            </p:cNvSpPr>
            <p:nvPr/>
          </p:nvSpPr>
          <p:spPr bwMode="auto">
            <a:xfrm rot="16200000">
              <a:off x="6565966" y="2895044"/>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17" name="Text Box 318"/>
            <p:cNvSpPr txBox="1">
              <a:spLocks noChangeArrowheads="1"/>
            </p:cNvSpPr>
            <p:nvPr/>
          </p:nvSpPr>
          <p:spPr bwMode="auto">
            <a:xfrm>
              <a:off x="4973249" y="1856899"/>
              <a:ext cx="1204684"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3.1. تحليل البيانات</a:t>
              </a:r>
            </a:p>
          </p:txBody>
        </p:sp>
        <p:sp>
          <p:nvSpPr>
            <p:cNvPr id="118" name="Text Box 318"/>
            <p:cNvSpPr txBox="1">
              <a:spLocks noChangeArrowheads="1"/>
            </p:cNvSpPr>
            <p:nvPr/>
          </p:nvSpPr>
          <p:spPr bwMode="auto">
            <a:xfrm>
              <a:off x="4991803" y="2200345"/>
              <a:ext cx="1171954"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3.2. إعداد التقارير</a:t>
              </a:r>
            </a:p>
          </p:txBody>
        </p:sp>
        <p:sp>
          <p:nvSpPr>
            <p:cNvPr id="119" name="Text Box 318"/>
            <p:cNvSpPr txBox="1">
              <a:spLocks noChangeArrowheads="1"/>
            </p:cNvSpPr>
            <p:nvPr/>
          </p:nvSpPr>
          <p:spPr bwMode="auto">
            <a:xfrm>
              <a:off x="4925026" y="2527908"/>
              <a:ext cx="1246558"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3.3. إدارة المبادرات</a:t>
              </a:r>
            </a:p>
          </p:txBody>
        </p:sp>
        <p:sp>
          <p:nvSpPr>
            <p:cNvPr id="120" name="Text Box 318"/>
            <p:cNvSpPr txBox="1">
              <a:spLocks noChangeArrowheads="1"/>
            </p:cNvSpPr>
            <p:nvPr/>
          </p:nvSpPr>
          <p:spPr bwMode="auto">
            <a:xfrm>
              <a:off x="5059564" y="2887027"/>
              <a:ext cx="1112019"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3.4. اتخاذ القرارات</a:t>
              </a:r>
            </a:p>
          </p:txBody>
        </p:sp>
        <p:sp>
          <p:nvSpPr>
            <p:cNvPr id="121" name="Text Box 318"/>
            <p:cNvSpPr txBox="1">
              <a:spLocks noChangeArrowheads="1"/>
            </p:cNvSpPr>
            <p:nvPr/>
          </p:nvSpPr>
          <p:spPr bwMode="auto">
            <a:xfrm>
              <a:off x="5059565" y="3234954"/>
              <a:ext cx="1112018"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3.5. حوكمة  قياس الأداء</a:t>
              </a:r>
            </a:p>
          </p:txBody>
        </p:sp>
        <p:sp>
          <p:nvSpPr>
            <p:cNvPr id="122" name="Text Box 223"/>
            <p:cNvSpPr txBox="1">
              <a:spLocks noChangeArrowheads="1"/>
            </p:cNvSpPr>
            <p:nvPr/>
          </p:nvSpPr>
          <p:spPr bwMode="auto">
            <a:xfrm>
              <a:off x="4991803" y="1485099"/>
              <a:ext cx="237489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تحليل الأداء = 5</a:t>
              </a:r>
            </a:p>
          </p:txBody>
        </p:sp>
      </p:grpSp>
      <p:sp>
        <p:nvSpPr>
          <p:cNvPr id="123" name="Text Box 220"/>
          <p:cNvSpPr txBox="1">
            <a:spLocks noChangeArrowheads="1"/>
          </p:cNvSpPr>
          <p:nvPr/>
        </p:nvSpPr>
        <p:spPr bwMode="auto">
          <a:xfrm flipH="1">
            <a:off x="4961029" y="3731863"/>
            <a:ext cx="410261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AE" altLang="en-US" sz="900" b="0" dirty="0">
                <a:latin typeface="+mn-lt"/>
                <a:cs typeface="+mn-cs"/>
              </a:rPr>
              <a:t>ال</a:t>
            </a:r>
            <a:r>
              <a:rPr lang="ar-QA" altLang="en-US" sz="900" b="0" dirty="0">
                <a:latin typeface="+mn-lt"/>
                <a:cs typeface="+mn-cs"/>
              </a:rPr>
              <a:t>ملاحظات </a:t>
            </a:r>
            <a:r>
              <a:rPr lang="ar-AE" altLang="en-US" sz="900" b="0" dirty="0">
                <a:latin typeface="+mn-lt"/>
                <a:cs typeface="+mn-cs"/>
              </a:rPr>
              <a:t>العامة لتحليل الأداء:</a:t>
            </a:r>
            <a:endParaRPr lang="en-US" altLang="en-US" sz="900" b="0" dirty="0">
              <a:latin typeface="+mn-lt"/>
              <a:cs typeface="+mn-cs"/>
            </a:endParaRPr>
          </a:p>
        </p:txBody>
      </p:sp>
      <p:grpSp>
        <p:nvGrpSpPr>
          <p:cNvPr id="124" name="Group 123"/>
          <p:cNvGrpSpPr/>
          <p:nvPr/>
        </p:nvGrpSpPr>
        <p:grpSpPr>
          <a:xfrm>
            <a:off x="-198531" y="1391636"/>
            <a:ext cx="2441672" cy="2250276"/>
            <a:chOff x="4925026" y="1485099"/>
            <a:chExt cx="2441672" cy="2250276"/>
          </a:xfrm>
        </p:grpSpPr>
        <p:sp>
          <p:nvSpPr>
            <p:cNvPr id="125" name="Line 313"/>
            <p:cNvSpPr>
              <a:spLocks noChangeShapeType="1"/>
            </p:cNvSpPr>
            <p:nvPr/>
          </p:nvSpPr>
          <p:spPr bwMode="auto">
            <a:xfrm rot="5400000">
              <a:off x="6674639" y="3023168"/>
              <a:ext cx="0" cy="1097280"/>
            </a:xfrm>
            <a:prstGeom prst="line">
              <a:avLst/>
            </a:prstGeom>
            <a:noFill/>
            <a:ln w="9525">
              <a:solidFill>
                <a:schemeClr val="bg1">
                  <a:lumMod val="65000"/>
                </a:schemeClr>
              </a:solidFill>
              <a:round/>
              <a:headEnd/>
              <a:tailEnd/>
            </a:ln>
          </p:spPr>
          <p:txBody>
            <a:bodyPr/>
            <a:lstStyle/>
            <a:p>
              <a:endParaRPr lang="en-US"/>
            </a:p>
          </p:txBody>
        </p:sp>
        <p:sp>
          <p:nvSpPr>
            <p:cNvPr id="126" name="Line 319"/>
            <p:cNvSpPr>
              <a:spLocks noChangeShapeType="1"/>
            </p:cNvSpPr>
            <p:nvPr/>
          </p:nvSpPr>
          <p:spPr bwMode="auto">
            <a:xfrm rot="5400000" flipH="1">
              <a:off x="5260969" y="2701983"/>
              <a:ext cx="1828800" cy="0"/>
            </a:xfrm>
            <a:prstGeom prst="line">
              <a:avLst/>
            </a:prstGeom>
            <a:noFill/>
            <a:ln w="9525">
              <a:solidFill>
                <a:schemeClr val="bg1">
                  <a:lumMod val="65000"/>
                </a:schemeClr>
              </a:solidFill>
              <a:round/>
              <a:headEnd/>
              <a:tailEnd/>
            </a:ln>
          </p:spPr>
          <p:txBody>
            <a:bodyPr/>
            <a:lstStyle/>
            <a:p>
              <a:endParaRPr lang="en-US"/>
            </a:p>
          </p:txBody>
        </p:sp>
        <p:sp>
          <p:nvSpPr>
            <p:cNvPr id="127" name="Text Box 223"/>
            <p:cNvSpPr txBox="1">
              <a:spLocks noChangeArrowheads="1"/>
            </p:cNvSpPr>
            <p:nvPr/>
          </p:nvSpPr>
          <p:spPr bwMode="auto">
            <a:xfrm>
              <a:off x="6179251" y="3596876"/>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128" name="Text Box 406"/>
            <p:cNvSpPr txBox="1">
              <a:spLocks noChangeArrowheads="1"/>
            </p:cNvSpPr>
            <p:nvPr/>
          </p:nvSpPr>
          <p:spPr bwMode="auto">
            <a:xfrm rot="16200000">
              <a:off x="6200206" y="1896789"/>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29" name="Text Box 406"/>
            <p:cNvSpPr txBox="1">
              <a:spLocks noChangeArrowheads="1"/>
            </p:cNvSpPr>
            <p:nvPr/>
          </p:nvSpPr>
          <p:spPr bwMode="auto">
            <a:xfrm rot="16200000">
              <a:off x="6291646" y="2143677"/>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30" name="Text Box 406"/>
            <p:cNvSpPr txBox="1">
              <a:spLocks noChangeArrowheads="1"/>
            </p:cNvSpPr>
            <p:nvPr/>
          </p:nvSpPr>
          <p:spPr bwMode="auto">
            <a:xfrm rot="16200000">
              <a:off x="6383086" y="2387517"/>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31" name="Text Box 406"/>
            <p:cNvSpPr txBox="1">
              <a:spLocks noChangeArrowheads="1"/>
            </p:cNvSpPr>
            <p:nvPr/>
          </p:nvSpPr>
          <p:spPr bwMode="auto">
            <a:xfrm rot="16200000">
              <a:off x="6474526" y="2643549"/>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32" name="Text Box 406"/>
            <p:cNvSpPr txBox="1">
              <a:spLocks noChangeArrowheads="1"/>
            </p:cNvSpPr>
            <p:nvPr/>
          </p:nvSpPr>
          <p:spPr bwMode="auto">
            <a:xfrm rot="16200000">
              <a:off x="6565966" y="2895044"/>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33" name="Text Box 318"/>
            <p:cNvSpPr txBox="1">
              <a:spLocks noChangeArrowheads="1"/>
            </p:cNvSpPr>
            <p:nvPr/>
          </p:nvSpPr>
          <p:spPr bwMode="auto">
            <a:xfrm>
              <a:off x="4973249" y="1856899"/>
              <a:ext cx="1204684"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2.1. اختيار المؤشرات</a:t>
              </a:r>
            </a:p>
          </p:txBody>
        </p:sp>
        <p:sp>
          <p:nvSpPr>
            <p:cNvPr id="134" name="Text Box 318"/>
            <p:cNvSpPr txBox="1">
              <a:spLocks noChangeArrowheads="1"/>
            </p:cNvSpPr>
            <p:nvPr/>
          </p:nvSpPr>
          <p:spPr bwMode="auto">
            <a:xfrm>
              <a:off x="4991803" y="2200345"/>
              <a:ext cx="1171954"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2.2. توثيق المؤشرات</a:t>
              </a:r>
            </a:p>
          </p:txBody>
        </p:sp>
        <p:sp>
          <p:nvSpPr>
            <p:cNvPr id="135" name="Text Box 318"/>
            <p:cNvSpPr txBox="1">
              <a:spLocks noChangeArrowheads="1"/>
            </p:cNvSpPr>
            <p:nvPr/>
          </p:nvSpPr>
          <p:spPr bwMode="auto">
            <a:xfrm>
              <a:off x="4925026" y="2527908"/>
              <a:ext cx="1246558"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2.3. تحديد المستهدفات</a:t>
              </a:r>
            </a:p>
          </p:txBody>
        </p:sp>
        <p:sp>
          <p:nvSpPr>
            <p:cNvPr id="136" name="Text Box 318"/>
            <p:cNvSpPr txBox="1">
              <a:spLocks noChangeArrowheads="1"/>
            </p:cNvSpPr>
            <p:nvPr/>
          </p:nvSpPr>
          <p:spPr bwMode="auto">
            <a:xfrm>
              <a:off x="5059564" y="2887027"/>
              <a:ext cx="1112019"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2.4. جمع البيانات</a:t>
              </a:r>
            </a:p>
          </p:txBody>
        </p:sp>
        <p:sp>
          <p:nvSpPr>
            <p:cNvPr id="137" name="Text Box 318"/>
            <p:cNvSpPr txBox="1">
              <a:spLocks noChangeArrowheads="1"/>
            </p:cNvSpPr>
            <p:nvPr/>
          </p:nvSpPr>
          <p:spPr bwMode="auto">
            <a:xfrm>
              <a:off x="5059565" y="3234954"/>
              <a:ext cx="1112018"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2.5. حوكمة المؤشرات</a:t>
              </a:r>
            </a:p>
          </p:txBody>
        </p:sp>
        <p:sp>
          <p:nvSpPr>
            <p:cNvPr id="138" name="Text Box 223"/>
            <p:cNvSpPr txBox="1">
              <a:spLocks noChangeArrowheads="1"/>
            </p:cNvSpPr>
            <p:nvPr/>
          </p:nvSpPr>
          <p:spPr bwMode="auto">
            <a:xfrm>
              <a:off x="4991803" y="1485099"/>
              <a:ext cx="237489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قياس الأداء = 5</a:t>
              </a:r>
            </a:p>
          </p:txBody>
        </p:sp>
      </p:grpSp>
      <p:sp>
        <p:nvSpPr>
          <p:cNvPr id="139" name="Text Box 220"/>
          <p:cNvSpPr txBox="1">
            <a:spLocks noChangeArrowheads="1"/>
          </p:cNvSpPr>
          <p:nvPr/>
        </p:nvSpPr>
        <p:spPr bwMode="auto">
          <a:xfrm flipH="1">
            <a:off x="284039" y="853964"/>
            <a:ext cx="378522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AE" altLang="en-US" sz="900" b="0" dirty="0">
                <a:latin typeface="+mn-lt"/>
                <a:cs typeface="+mn-cs"/>
              </a:rPr>
              <a:t>ال</a:t>
            </a:r>
            <a:r>
              <a:rPr lang="ar-QA" altLang="en-US" sz="900" b="0" dirty="0">
                <a:latin typeface="+mn-lt"/>
                <a:cs typeface="+mn-cs"/>
              </a:rPr>
              <a:t>ملاحظات </a:t>
            </a:r>
            <a:r>
              <a:rPr lang="ar-AE" altLang="en-US" sz="900" b="0" dirty="0">
                <a:latin typeface="+mn-lt"/>
                <a:cs typeface="+mn-cs"/>
              </a:rPr>
              <a:t>العامة لقياس الأداء:</a:t>
            </a:r>
            <a:endParaRPr lang="en-US" altLang="en-US" sz="900" b="0" dirty="0">
              <a:latin typeface="+mn-lt"/>
              <a:cs typeface="+mn-cs"/>
            </a:endParaRPr>
          </a:p>
        </p:txBody>
      </p:sp>
      <p:grpSp>
        <p:nvGrpSpPr>
          <p:cNvPr id="140" name="Group 139"/>
          <p:cNvGrpSpPr/>
          <p:nvPr/>
        </p:nvGrpSpPr>
        <p:grpSpPr>
          <a:xfrm>
            <a:off x="-201607" y="4313232"/>
            <a:ext cx="2441672" cy="2250276"/>
            <a:chOff x="4925026" y="1485099"/>
            <a:chExt cx="2441672" cy="2250276"/>
          </a:xfrm>
        </p:grpSpPr>
        <p:sp>
          <p:nvSpPr>
            <p:cNvPr id="141" name="Line 313"/>
            <p:cNvSpPr>
              <a:spLocks noChangeShapeType="1"/>
            </p:cNvSpPr>
            <p:nvPr/>
          </p:nvSpPr>
          <p:spPr bwMode="auto">
            <a:xfrm rot="5400000">
              <a:off x="6674639" y="3023168"/>
              <a:ext cx="0" cy="1097280"/>
            </a:xfrm>
            <a:prstGeom prst="line">
              <a:avLst/>
            </a:prstGeom>
            <a:noFill/>
            <a:ln w="9525">
              <a:solidFill>
                <a:schemeClr val="bg1">
                  <a:lumMod val="65000"/>
                </a:schemeClr>
              </a:solidFill>
              <a:round/>
              <a:headEnd/>
              <a:tailEnd/>
            </a:ln>
          </p:spPr>
          <p:txBody>
            <a:bodyPr/>
            <a:lstStyle/>
            <a:p>
              <a:endParaRPr lang="en-US"/>
            </a:p>
          </p:txBody>
        </p:sp>
        <p:sp>
          <p:nvSpPr>
            <p:cNvPr id="142" name="Line 319"/>
            <p:cNvSpPr>
              <a:spLocks noChangeShapeType="1"/>
            </p:cNvSpPr>
            <p:nvPr/>
          </p:nvSpPr>
          <p:spPr bwMode="auto">
            <a:xfrm rot="5400000" flipH="1">
              <a:off x="5260969" y="2701983"/>
              <a:ext cx="1828800" cy="0"/>
            </a:xfrm>
            <a:prstGeom prst="line">
              <a:avLst/>
            </a:prstGeom>
            <a:noFill/>
            <a:ln w="9525">
              <a:solidFill>
                <a:schemeClr val="bg1">
                  <a:lumMod val="65000"/>
                </a:schemeClr>
              </a:solidFill>
              <a:round/>
              <a:headEnd/>
              <a:tailEnd/>
            </a:ln>
          </p:spPr>
          <p:txBody>
            <a:bodyPr/>
            <a:lstStyle/>
            <a:p>
              <a:endParaRPr lang="en-US"/>
            </a:p>
          </p:txBody>
        </p:sp>
        <p:sp>
          <p:nvSpPr>
            <p:cNvPr id="143" name="Text Box 223"/>
            <p:cNvSpPr txBox="1">
              <a:spLocks noChangeArrowheads="1"/>
            </p:cNvSpPr>
            <p:nvPr/>
          </p:nvSpPr>
          <p:spPr bwMode="auto">
            <a:xfrm>
              <a:off x="6179251" y="3596876"/>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144" name="Text Box 406"/>
            <p:cNvSpPr txBox="1">
              <a:spLocks noChangeArrowheads="1"/>
            </p:cNvSpPr>
            <p:nvPr/>
          </p:nvSpPr>
          <p:spPr bwMode="auto">
            <a:xfrm rot="16200000">
              <a:off x="6200206" y="1896789"/>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45" name="Text Box 406"/>
            <p:cNvSpPr txBox="1">
              <a:spLocks noChangeArrowheads="1"/>
            </p:cNvSpPr>
            <p:nvPr/>
          </p:nvSpPr>
          <p:spPr bwMode="auto">
            <a:xfrm rot="16200000">
              <a:off x="6291646" y="2143677"/>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46" name="Text Box 406"/>
            <p:cNvSpPr txBox="1">
              <a:spLocks noChangeArrowheads="1"/>
            </p:cNvSpPr>
            <p:nvPr/>
          </p:nvSpPr>
          <p:spPr bwMode="auto">
            <a:xfrm rot="16200000">
              <a:off x="6383086" y="2387517"/>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47" name="Text Box 406"/>
            <p:cNvSpPr txBox="1">
              <a:spLocks noChangeArrowheads="1"/>
            </p:cNvSpPr>
            <p:nvPr/>
          </p:nvSpPr>
          <p:spPr bwMode="auto">
            <a:xfrm rot="16200000">
              <a:off x="6474526" y="2643549"/>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48" name="Text Box 406"/>
            <p:cNvSpPr txBox="1">
              <a:spLocks noChangeArrowheads="1"/>
            </p:cNvSpPr>
            <p:nvPr/>
          </p:nvSpPr>
          <p:spPr bwMode="auto">
            <a:xfrm rot="16200000">
              <a:off x="6565966" y="2895044"/>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49" name="Text Box 318"/>
            <p:cNvSpPr txBox="1">
              <a:spLocks noChangeArrowheads="1"/>
            </p:cNvSpPr>
            <p:nvPr/>
          </p:nvSpPr>
          <p:spPr bwMode="auto">
            <a:xfrm>
              <a:off x="4973249" y="1856899"/>
              <a:ext cx="1204684"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4.1. القيادة والتواصل</a:t>
              </a:r>
            </a:p>
          </p:txBody>
        </p:sp>
        <p:sp>
          <p:nvSpPr>
            <p:cNvPr id="150" name="Text Box 318"/>
            <p:cNvSpPr txBox="1">
              <a:spLocks noChangeArrowheads="1"/>
            </p:cNvSpPr>
            <p:nvPr/>
          </p:nvSpPr>
          <p:spPr bwMode="auto">
            <a:xfrm>
              <a:off x="4991803" y="2200345"/>
              <a:ext cx="1171954"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4.2. الابتكار</a:t>
              </a:r>
            </a:p>
          </p:txBody>
        </p:sp>
        <p:sp>
          <p:nvSpPr>
            <p:cNvPr id="151" name="Text Box 318"/>
            <p:cNvSpPr txBox="1">
              <a:spLocks noChangeArrowheads="1"/>
            </p:cNvSpPr>
            <p:nvPr/>
          </p:nvSpPr>
          <p:spPr bwMode="auto">
            <a:xfrm>
              <a:off x="4925026" y="2527908"/>
              <a:ext cx="1246558"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4.3. التدريب والتعلم</a:t>
              </a:r>
            </a:p>
          </p:txBody>
        </p:sp>
        <p:sp>
          <p:nvSpPr>
            <p:cNvPr id="152" name="Text Box 318"/>
            <p:cNvSpPr txBox="1">
              <a:spLocks noChangeArrowheads="1"/>
            </p:cNvSpPr>
            <p:nvPr/>
          </p:nvSpPr>
          <p:spPr bwMode="auto">
            <a:xfrm>
              <a:off x="5059564" y="2887027"/>
              <a:ext cx="1112019"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4.4. ربط المكافآت بالأداء</a:t>
              </a:r>
            </a:p>
          </p:txBody>
        </p:sp>
        <p:sp>
          <p:nvSpPr>
            <p:cNvPr id="153" name="Text Box 318"/>
            <p:cNvSpPr txBox="1">
              <a:spLocks noChangeArrowheads="1"/>
            </p:cNvSpPr>
            <p:nvPr/>
          </p:nvSpPr>
          <p:spPr bwMode="auto">
            <a:xfrm>
              <a:off x="5059565" y="3234954"/>
              <a:ext cx="1112018"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4.5. إدارة التغيير</a:t>
              </a:r>
            </a:p>
          </p:txBody>
        </p:sp>
        <p:sp>
          <p:nvSpPr>
            <p:cNvPr id="154" name="Text Box 223"/>
            <p:cNvSpPr txBox="1">
              <a:spLocks noChangeArrowheads="1"/>
            </p:cNvSpPr>
            <p:nvPr/>
          </p:nvSpPr>
          <p:spPr bwMode="auto">
            <a:xfrm>
              <a:off x="4991803" y="1485099"/>
              <a:ext cx="2374895"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القدرات = 5</a:t>
              </a:r>
            </a:p>
          </p:txBody>
        </p:sp>
      </p:grpSp>
      <p:sp>
        <p:nvSpPr>
          <p:cNvPr id="155" name="Text Box 220"/>
          <p:cNvSpPr txBox="1">
            <a:spLocks noChangeArrowheads="1"/>
          </p:cNvSpPr>
          <p:nvPr/>
        </p:nvSpPr>
        <p:spPr bwMode="auto">
          <a:xfrm flipH="1">
            <a:off x="-45566" y="3720696"/>
            <a:ext cx="410261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AE" altLang="en-US" sz="900" b="0" dirty="0">
                <a:latin typeface="+mn-lt"/>
                <a:cs typeface="+mn-cs"/>
              </a:rPr>
              <a:t>ال</a:t>
            </a:r>
            <a:r>
              <a:rPr lang="ar-QA" altLang="en-US" sz="900" b="0" dirty="0">
                <a:latin typeface="+mn-lt"/>
                <a:cs typeface="+mn-cs"/>
              </a:rPr>
              <a:t>ملاحظات </a:t>
            </a:r>
            <a:r>
              <a:rPr lang="ar-AE" altLang="en-US" sz="900" b="0" dirty="0">
                <a:latin typeface="+mn-lt"/>
                <a:cs typeface="+mn-cs"/>
              </a:rPr>
              <a:t>العامة للقدرات:</a:t>
            </a:r>
            <a:endParaRPr lang="en-US" altLang="en-US" sz="900" b="0" dirty="0">
              <a:latin typeface="+mn-lt"/>
              <a:cs typeface="+mn-cs"/>
            </a:endParaRPr>
          </a:p>
        </p:txBody>
      </p:sp>
    </p:spTree>
    <p:extLst>
      <p:ext uri="{BB962C8B-B14F-4D97-AF65-F5344CB8AC3E}">
        <p14:creationId xmlns:p14="http://schemas.microsoft.com/office/powerpoint/2010/main" val="221751579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2697535" y="2580952"/>
            <a:ext cx="3552115" cy="1569660"/>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4800" b="1" dirty="0">
                <a:solidFill>
                  <a:schemeClr val="accent6">
                    <a:lumMod val="50000"/>
                  </a:schemeClr>
                </a:solidFill>
                <a:latin typeface="AtrissiGhad Bold" charset="0"/>
                <a:cs typeface="AtrissiGhad Bold" charset="0"/>
              </a:rPr>
              <a:t>التخطيط الاستراتيجي</a:t>
            </a:r>
          </a:p>
        </p:txBody>
      </p:sp>
      <p:sp>
        <p:nvSpPr>
          <p:cNvPr id="56" name="TextBox 55"/>
          <p:cNvSpPr txBox="1"/>
          <p:nvPr/>
        </p:nvSpPr>
        <p:spPr>
          <a:xfrm>
            <a:off x="7341536" y="2523599"/>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rgbClr val="8D7249"/>
                </a:solidFill>
                <a:latin typeface="AtrissiGhad Bold" charset="0"/>
                <a:cs typeface="AtrissiGhad Bold" charset="0"/>
              </a:rPr>
              <a:t>1</a:t>
            </a:r>
            <a:endParaRPr lang="en-US" sz="8800" b="1" dirty="0">
              <a:solidFill>
                <a:srgbClr val="8D7249"/>
              </a:solidFill>
              <a:latin typeface="AtrissiGhad Bold" charset="0"/>
              <a:cs typeface="AtrissiGhad Bold" charset="0"/>
            </a:endParaRPr>
          </a:p>
        </p:txBody>
      </p:sp>
      <p:sp>
        <p:nvSpPr>
          <p:cNvPr id="30" name="Rectangle 29"/>
          <p:cNvSpPr/>
          <p:nvPr/>
        </p:nvSpPr>
        <p:spPr bwMode="auto">
          <a:xfrm>
            <a:off x="6941476" y="2684413"/>
            <a:ext cx="273133" cy="1188720"/>
          </a:xfrm>
          <a:prstGeom prst="rect">
            <a:avLst/>
          </a:prstGeom>
          <a:solidFill>
            <a:srgbClr val="8D7249"/>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lvl="0" indent="0" algn="r" defTabSz="914400" rtl="1" eaLnBrk="0" fontAlgn="auto" latinLnBrk="0" hangingPunct="0">
              <a:lnSpc>
                <a:spcPct val="100000"/>
              </a:lnSpc>
              <a:spcBef>
                <a:spcPts val="0"/>
              </a:spcBef>
              <a:spcAft>
                <a:spcPts val="0"/>
              </a:spcAft>
              <a:buClrTx/>
              <a:buSzTx/>
              <a:buFontTx/>
              <a:buNone/>
              <a:tabLst/>
              <a:defRPr/>
            </a:pPr>
            <a:endParaRPr kumimoji="0" lang="en-US" sz="1600" b="1" u="none" strike="noStrike" kern="0" cap="none" spc="0" normalizeH="0" baseline="0" noProof="0" dirty="0">
              <a:ln>
                <a:noFill/>
              </a:ln>
              <a:solidFill>
                <a:schemeClr val="bg1"/>
              </a:solidFill>
              <a:effectLst/>
              <a:uLnTx/>
              <a:uFillTx/>
              <a:latin typeface="AtrissiGhad Bold" charset="0"/>
              <a:cs typeface="+mn-cs"/>
            </a:endParaRPr>
          </a:p>
        </p:txBody>
      </p:sp>
      <p:sp>
        <p:nvSpPr>
          <p:cNvPr id="31" name="Rectangle 114"/>
          <p:cNvSpPr>
            <a:spLocks noChangeArrowheads="1"/>
          </p:cNvSpPr>
          <p:nvPr/>
        </p:nvSpPr>
        <p:spPr bwMode="auto">
          <a:xfrm>
            <a:off x="2146778" y="2212643"/>
            <a:ext cx="4102872" cy="369332"/>
          </a:xfrm>
          <a:prstGeom prst="rect">
            <a:avLst/>
          </a:prstGeom>
          <a:noFill/>
          <a:ln w="9525">
            <a:noFill/>
            <a:miter lim="800000"/>
            <a:headEnd/>
            <a:tailEnd/>
          </a:ln>
          <a:effectLst/>
        </p:spPr>
        <p:txBody>
          <a:bodyPr wrap="square">
            <a:spAutoFit/>
          </a:bodyPr>
          <a:lstStyle/>
          <a:p>
            <a:pPr algn="r" rtl="1" eaLnBrk="0" hangingPunct="0"/>
            <a:r>
              <a:rPr lang="ar-AE" sz="1800" dirty="0">
                <a:solidFill>
                  <a:srgbClr val="C00000"/>
                </a:solidFill>
                <a:latin typeface="Times"/>
                <a:cs typeface="AtrissiGhad Bold" charset="0"/>
              </a:rPr>
              <a:t>تقييم مستوى</a:t>
            </a:r>
            <a:endParaRPr lang="en-US" sz="1800" dirty="0">
              <a:solidFill>
                <a:srgbClr val="C00000"/>
              </a:solidFill>
              <a:latin typeface="Times"/>
              <a:cs typeface="AtrissiGhad Bold" charset="0"/>
            </a:endParaRPr>
          </a:p>
        </p:txBody>
      </p:sp>
    </p:spTree>
    <p:extLst>
      <p:ext uri="{BB962C8B-B14F-4D97-AF65-F5344CB8AC3E}">
        <p14:creationId xmlns:p14="http://schemas.microsoft.com/office/powerpoint/2010/main" val="246007432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المنهجية: التخطيط الاستراتيجي</a:t>
            </a:r>
          </a:p>
        </p:txBody>
      </p:sp>
      <p:sp>
        <p:nvSpPr>
          <p:cNvPr id="25" name="Rectangle 4"/>
          <p:cNvSpPr>
            <a:spLocks noChangeArrowheads="1"/>
          </p:cNvSpPr>
          <p:nvPr/>
        </p:nvSpPr>
        <p:spPr bwMode="auto">
          <a:xfrm>
            <a:off x="6396074" y="1612091"/>
            <a:ext cx="2485116" cy="1071603"/>
          </a:xfrm>
          <a:prstGeom prst="rect">
            <a:avLst/>
          </a:prstGeom>
          <a:noFill/>
          <a:ln w="12700">
            <a:noFill/>
            <a:miter lim="800000"/>
            <a:headEnd/>
            <a:tailEnd/>
          </a:ln>
        </p:spPr>
        <p:txBody>
          <a:bodyPr lIns="45720" rIns="45720" anchor="ctr"/>
          <a:lstStyle/>
          <a:p>
            <a:pPr algn="r" rtl="1" eaLnBrk="0" hangingPunct="0">
              <a:lnSpc>
                <a:spcPct val="90000"/>
              </a:lnSpc>
            </a:pPr>
            <a:r>
              <a:rPr lang="ar-AE" sz="1050" dirty="0"/>
              <a:t>1.1 التوجه الاستراتيجي: يشمل عناصر الاستراتيجية الرئيسية للمنظمة مثل الرؤية والرسالة والقيم ومدى ارتباطها بهدف المنظمة والتحديد الواضح لما تسعى المنظمة إلى تحقيقه. يشمل تقييم هذا المحور ما إذا تم التعبير عن مكونات الاستراتيجية بصيغة سهلة وشاملة وعما إذا أصبحت جزءا لا يتجزأ من سلوكيات العاملين</a:t>
            </a:r>
          </a:p>
        </p:txBody>
      </p:sp>
      <p:sp>
        <p:nvSpPr>
          <p:cNvPr id="28" name="AutoShape 14"/>
          <p:cNvSpPr>
            <a:spLocks noChangeArrowheads="1"/>
          </p:cNvSpPr>
          <p:nvPr/>
        </p:nvSpPr>
        <p:spPr bwMode="auto">
          <a:xfrm rot="1979701">
            <a:off x="5764519" y="2022197"/>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33" name="AutoShape 14"/>
          <p:cNvSpPr>
            <a:spLocks noChangeArrowheads="1"/>
          </p:cNvSpPr>
          <p:nvPr/>
        </p:nvSpPr>
        <p:spPr bwMode="auto">
          <a:xfrm rot="6725060">
            <a:off x="6564956" y="4014568"/>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36" name="AutoShape 14"/>
          <p:cNvSpPr>
            <a:spLocks noChangeArrowheads="1"/>
          </p:cNvSpPr>
          <p:nvPr/>
        </p:nvSpPr>
        <p:spPr bwMode="auto">
          <a:xfrm rot="14951986">
            <a:off x="2909076" y="4013208"/>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37" name="AutoShape 14"/>
          <p:cNvSpPr>
            <a:spLocks noChangeArrowheads="1"/>
          </p:cNvSpPr>
          <p:nvPr/>
        </p:nvSpPr>
        <p:spPr bwMode="auto">
          <a:xfrm rot="10800000">
            <a:off x="4820478" y="5195435"/>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39" name="AutoShape 14"/>
          <p:cNvSpPr>
            <a:spLocks noChangeArrowheads="1"/>
          </p:cNvSpPr>
          <p:nvPr/>
        </p:nvSpPr>
        <p:spPr bwMode="auto">
          <a:xfrm rot="19631962">
            <a:off x="3629323" y="2010610"/>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grpSp>
        <p:nvGrpSpPr>
          <p:cNvPr id="41" name="Group 40"/>
          <p:cNvGrpSpPr/>
          <p:nvPr/>
        </p:nvGrpSpPr>
        <p:grpSpPr>
          <a:xfrm>
            <a:off x="2986000" y="1722998"/>
            <a:ext cx="3928146" cy="3378281"/>
            <a:chOff x="627866" y="1299902"/>
            <a:chExt cx="3962400" cy="3352800"/>
          </a:xfrm>
        </p:grpSpPr>
        <p:sp>
          <p:nvSpPr>
            <p:cNvPr id="42"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43" name="AutoShape 4"/>
            <p:cNvSpPr>
              <a:spLocks noChangeArrowheads="1"/>
            </p:cNvSpPr>
            <p:nvPr/>
          </p:nvSpPr>
          <p:spPr bwMode="auto">
            <a:xfrm>
              <a:off x="1885166" y="2525761"/>
              <a:ext cx="1447800" cy="1066800"/>
            </a:xfrm>
            <a:prstGeom prst="pentagon">
              <a:avLst/>
            </a:prstGeom>
            <a:solidFill>
              <a:srgbClr val="8D7249"/>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التخطيط </a:t>
              </a:r>
            </a:p>
            <a:p>
              <a:pPr algn="ctr" rtl="1"/>
              <a:r>
                <a:rPr lang="ar-AE" sz="1600" b="1" dirty="0">
                  <a:solidFill>
                    <a:schemeClr val="bg1"/>
                  </a:solidFill>
                </a:rPr>
                <a:t>الاستراتيجي</a:t>
              </a:r>
              <a:endParaRPr lang="en-US" sz="1600" b="1" dirty="0">
                <a:solidFill>
                  <a:schemeClr val="bg1"/>
                </a:solidFill>
              </a:endParaRPr>
            </a:p>
          </p:txBody>
        </p:sp>
        <p:cxnSp>
          <p:nvCxnSpPr>
            <p:cNvPr id="44" name="AutoShape 15"/>
            <p:cNvCxnSpPr>
              <a:cxnSpLocks noChangeShapeType="1"/>
              <a:stCxn id="42" idx="1"/>
              <a:endCxn id="43"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45" name="AutoShape 16"/>
            <p:cNvCxnSpPr>
              <a:cxnSpLocks noChangeShapeType="1"/>
              <a:stCxn id="42" idx="0"/>
              <a:endCxn id="43"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46" name="AutoShape 17"/>
            <p:cNvCxnSpPr>
              <a:cxnSpLocks noChangeShapeType="1"/>
              <a:stCxn id="42" idx="5"/>
              <a:endCxn id="43"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47" name="AutoShape 18"/>
            <p:cNvCxnSpPr>
              <a:cxnSpLocks noChangeShapeType="1"/>
              <a:stCxn id="42" idx="4"/>
              <a:endCxn id="43"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48" name="AutoShape 19"/>
            <p:cNvCxnSpPr>
              <a:cxnSpLocks noChangeShapeType="1"/>
              <a:stCxn id="42" idx="2"/>
              <a:endCxn id="43"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49" name="TextBox 48"/>
            <p:cNvSpPr txBox="1"/>
            <p:nvPr/>
          </p:nvSpPr>
          <p:spPr>
            <a:xfrm>
              <a:off x="2503486" y="1961933"/>
              <a:ext cx="1335169" cy="580364"/>
            </a:xfrm>
            <a:prstGeom prst="rect">
              <a:avLst/>
            </a:prstGeom>
            <a:noFill/>
          </p:spPr>
          <p:txBody>
            <a:bodyPr wrap="square" rtlCol="0">
              <a:spAutoFit/>
            </a:bodyPr>
            <a:lstStyle/>
            <a:p>
              <a:pPr algn="ctr" rtl="1"/>
              <a:r>
                <a:rPr lang="ar-AE" sz="1600" dirty="0"/>
                <a:t>1.1. التوجه الاستراتيجي</a:t>
              </a:r>
              <a:endParaRPr lang="en-US" sz="1600" dirty="0"/>
            </a:p>
          </p:txBody>
        </p:sp>
        <p:sp>
          <p:nvSpPr>
            <p:cNvPr id="50" name="TextBox 49"/>
            <p:cNvSpPr txBox="1"/>
            <p:nvPr/>
          </p:nvSpPr>
          <p:spPr>
            <a:xfrm>
              <a:off x="3052432" y="3146429"/>
              <a:ext cx="1335169" cy="580364"/>
            </a:xfrm>
            <a:prstGeom prst="rect">
              <a:avLst/>
            </a:prstGeom>
            <a:noFill/>
          </p:spPr>
          <p:txBody>
            <a:bodyPr wrap="square" rtlCol="0">
              <a:spAutoFit/>
            </a:bodyPr>
            <a:lstStyle/>
            <a:p>
              <a:pPr algn="ctr" rtl="1"/>
              <a:r>
                <a:rPr lang="ar-AE" sz="1600" dirty="0"/>
                <a:t>1.2. صياغة الاستراتيجية</a:t>
              </a:r>
              <a:endParaRPr lang="en-US" sz="1600" dirty="0"/>
            </a:p>
          </p:txBody>
        </p:sp>
        <p:sp>
          <p:nvSpPr>
            <p:cNvPr id="51" name="TextBox 50"/>
            <p:cNvSpPr txBox="1"/>
            <p:nvPr/>
          </p:nvSpPr>
          <p:spPr>
            <a:xfrm>
              <a:off x="805295" y="3141071"/>
              <a:ext cx="1335169" cy="580364"/>
            </a:xfrm>
            <a:prstGeom prst="rect">
              <a:avLst/>
            </a:prstGeom>
            <a:noFill/>
          </p:spPr>
          <p:txBody>
            <a:bodyPr wrap="square" rtlCol="0">
              <a:spAutoFit/>
            </a:bodyPr>
            <a:lstStyle/>
            <a:p>
              <a:pPr algn="ctr" rtl="1"/>
              <a:r>
                <a:rPr lang="ar-AE" sz="1600" dirty="0"/>
                <a:t>1.4. حوكمة الاستراتيجية</a:t>
              </a:r>
              <a:endParaRPr lang="en-US" sz="1600" dirty="0"/>
            </a:p>
          </p:txBody>
        </p:sp>
        <p:sp>
          <p:nvSpPr>
            <p:cNvPr id="52" name="TextBox 51"/>
            <p:cNvSpPr txBox="1"/>
            <p:nvPr/>
          </p:nvSpPr>
          <p:spPr>
            <a:xfrm>
              <a:off x="1905330" y="3912357"/>
              <a:ext cx="1335169" cy="580364"/>
            </a:xfrm>
            <a:prstGeom prst="rect">
              <a:avLst/>
            </a:prstGeom>
            <a:noFill/>
          </p:spPr>
          <p:txBody>
            <a:bodyPr wrap="square" rtlCol="0">
              <a:spAutoFit/>
            </a:bodyPr>
            <a:lstStyle/>
            <a:p>
              <a:pPr algn="ctr" rtl="1"/>
              <a:r>
                <a:rPr lang="ar-AE" sz="1600" dirty="0"/>
                <a:t>1.3. موائمة الاستراتيجية</a:t>
              </a:r>
              <a:endParaRPr lang="en-US" sz="1600" dirty="0"/>
            </a:p>
          </p:txBody>
        </p:sp>
        <p:sp>
          <p:nvSpPr>
            <p:cNvPr id="53" name="TextBox 52"/>
            <p:cNvSpPr txBox="1"/>
            <p:nvPr/>
          </p:nvSpPr>
          <p:spPr>
            <a:xfrm>
              <a:off x="1313862" y="1953773"/>
              <a:ext cx="1335169" cy="580364"/>
            </a:xfrm>
            <a:prstGeom prst="rect">
              <a:avLst/>
            </a:prstGeom>
            <a:noFill/>
          </p:spPr>
          <p:txBody>
            <a:bodyPr wrap="square" rtlCol="0">
              <a:spAutoFit/>
            </a:bodyPr>
            <a:lstStyle/>
            <a:p>
              <a:pPr algn="ctr" rtl="1"/>
              <a:r>
                <a:rPr lang="ar-AE" sz="1600" dirty="0"/>
                <a:t>1.5. مراجعة الاستراتيجية</a:t>
              </a:r>
            </a:p>
          </p:txBody>
        </p:sp>
      </p:grpSp>
      <p:sp>
        <p:nvSpPr>
          <p:cNvPr id="56" name="TextBox 55"/>
          <p:cNvSpPr txBox="1"/>
          <p:nvPr/>
        </p:nvSpPr>
        <p:spPr>
          <a:xfrm>
            <a:off x="8893890" y="591032"/>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rgbClr val="8D7249"/>
                </a:solidFill>
                <a:latin typeface="AtrissiGhad Bold" charset="0"/>
                <a:cs typeface="AtrissiGhad Bold" charset="0"/>
              </a:rPr>
              <a:t>1</a:t>
            </a:r>
            <a:endParaRPr lang="en-US" sz="8800" b="1" dirty="0">
              <a:solidFill>
                <a:srgbClr val="8D7249"/>
              </a:solidFill>
              <a:latin typeface="AtrissiGhad Bold" charset="0"/>
              <a:cs typeface="AtrissiGhad Bold" charset="0"/>
            </a:endParaRPr>
          </a:p>
        </p:txBody>
      </p:sp>
      <p:sp>
        <p:nvSpPr>
          <p:cNvPr id="57" name="Text Box 220"/>
          <p:cNvSpPr txBox="1">
            <a:spLocks noChangeArrowheads="1"/>
          </p:cNvSpPr>
          <p:nvPr/>
        </p:nvSpPr>
        <p:spPr bwMode="auto">
          <a:xfrm flipH="1">
            <a:off x="155447" y="949989"/>
            <a:ext cx="878315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b="1">
                <a:solidFill>
                  <a:schemeClr val="tx1"/>
                </a:solidFill>
                <a:latin typeface="Arial" charset="0"/>
                <a:cs typeface="Arial" charset="0"/>
              </a:defRPr>
            </a:lvl1pPr>
            <a:lvl2pPr marL="800100" indent="-342900" eaLnBrk="0" hangingPunct="0">
              <a:defRPr b="1">
                <a:solidFill>
                  <a:schemeClr val="tx1"/>
                </a:solidFill>
                <a:latin typeface="Arial" charset="0"/>
                <a:cs typeface="Arial" charset="0"/>
              </a:defRPr>
            </a:lvl2pPr>
            <a:lvl3pPr marL="1257300" indent="-342900" eaLnBrk="0" hangingPunct="0">
              <a:defRPr b="1">
                <a:solidFill>
                  <a:schemeClr val="tx1"/>
                </a:solidFill>
                <a:latin typeface="Arial" charset="0"/>
                <a:cs typeface="Arial" charset="0"/>
              </a:defRPr>
            </a:lvl3pPr>
            <a:lvl4pPr marL="1714500" indent="-342900" eaLnBrk="0" hangingPunct="0">
              <a:defRPr b="1">
                <a:solidFill>
                  <a:schemeClr val="tx1"/>
                </a:solidFill>
                <a:latin typeface="Arial" charset="0"/>
                <a:cs typeface="Arial" charset="0"/>
              </a:defRPr>
            </a:lvl4pPr>
            <a:lvl5pPr marL="2171700" indent="-342900" eaLnBrk="0" hangingPunct="0">
              <a:defRPr b="1">
                <a:solidFill>
                  <a:schemeClr val="tx1"/>
                </a:solidFill>
                <a:latin typeface="Arial" charset="0"/>
                <a:cs typeface="Arial" charset="0"/>
              </a:defRPr>
            </a:lvl5pPr>
            <a:lvl6pPr marL="2628900" indent="-342900" algn="r" rtl="1" eaLnBrk="0" fontAlgn="base" hangingPunct="0">
              <a:spcBef>
                <a:spcPct val="0"/>
              </a:spcBef>
              <a:spcAft>
                <a:spcPct val="0"/>
              </a:spcAft>
              <a:defRPr b="1">
                <a:solidFill>
                  <a:schemeClr val="tx1"/>
                </a:solidFill>
                <a:latin typeface="Arial" charset="0"/>
                <a:cs typeface="Arial" charset="0"/>
              </a:defRPr>
            </a:lvl6pPr>
            <a:lvl7pPr marL="3086100" indent="-342900" algn="r" rtl="1" eaLnBrk="0" fontAlgn="base" hangingPunct="0">
              <a:spcBef>
                <a:spcPct val="0"/>
              </a:spcBef>
              <a:spcAft>
                <a:spcPct val="0"/>
              </a:spcAft>
              <a:defRPr b="1">
                <a:solidFill>
                  <a:schemeClr val="tx1"/>
                </a:solidFill>
                <a:latin typeface="Arial" charset="0"/>
                <a:cs typeface="Arial" charset="0"/>
              </a:defRPr>
            </a:lvl7pPr>
            <a:lvl8pPr marL="3543300" indent="-342900" algn="r" rtl="1" eaLnBrk="0" fontAlgn="base" hangingPunct="0">
              <a:spcBef>
                <a:spcPct val="0"/>
              </a:spcBef>
              <a:spcAft>
                <a:spcPct val="0"/>
              </a:spcAft>
              <a:defRPr b="1">
                <a:solidFill>
                  <a:schemeClr val="tx1"/>
                </a:solidFill>
                <a:latin typeface="Arial" charset="0"/>
                <a:cs typeface="Arial" charset="0"/>
              </a:defRPr>
            </a:lvl8pPr>
            <a:lvl9pPr marL="4000500" indent="-342900" algn="r" rtl="1" eaLnBrk="0" fontAlgn="base" hangingPunct="0">
              <a:spcBef>
                <a:spcPct val="0"/>
              </a:spcBef>
              <a:spcAft>
                <a:spcPct val="0"/>
              </a:spcAft>
              <a:defRPr b="1">
                <a:solidFill>
                  <a:schemeClr val="tx1"/>
                </a:solidFill>
                <a:latin typeface="Arial" charset="0"/>
                <a:cs typeface="Arial" charset="0"/>
              </a:defRPr>
            </a:lvl9pPr>
          </a:lstStyle>
          <a:p>
            <a:pPr marL="0" indent="0" algn="r" rtl="1" eaLnBrk="1" hangingPunct="1">
              <a:spcBef>
                <a:spcPct val="50000"/>
              </a:spcBef>
            </a:pPr>
            <a:r>
              <a:rPr lang="ar-QA" altLang="en-US" sz="1050" b="0" dirty="0">
                <a:latin typeface="+mn-lt"/>
                <a:cs typeface="+mn-cs"/>
              </a:rPr>
              <a:t>تعد صياغة الاستراتيجية بمثابة نقطة البدء لعملية إدارة الأداء حيث أنها توضح ما تطمح الجه</a:t>
            </a:r>
            <a:r>
              <a:rPr lang="ar-AE" altLang="en-US" sz="1050" b="0" dirty="0">
                <a:latin typeface="+mn-lt"/>
                <a:cs typeface="+mn-cs"/>
              </a:rPr>
              <a:t>ة</a:t>
            </a:r>
            <a:r>
              <a:rPr lang="ar-QA" altLang="en-US" sz="1050" b="0" dirty="0">
                <a:latin typeface="+mn-lt"/>
                <a:cs typeface="+mn-cs"/>
              </a:rPr>
              <a:t> الحكومية</a:t>
            </a:r>
            <a:r>
              <a:rPr lang="ar-AE" altLang="en-US" sz="1050" b="0" dirty="0">
                <a:latin typeface="+mn-lt"/>
                <a:cs typeface="+mn-cs"/>
              </a:rPr>
              <a:t> </a:t>
            </a:r>
            <a:r>
              <a:rPr lang="ar-QA" altLang="en-US" sz="1050" b="0" dirty="0">
                <a:latin typeface="+mn-lt"/>
                <a:cs typeface="+mn-cs"/>
              </a:rPr>
              <a:t>لتحقيقه على</a:t>
            </a:r>
            <a:r>
              <a:rPr lang="ar-AE" altLang="en-US" sz="1050" b="0" dirty="0">
                <a:latin typeface="+mn-lt"/>
                <a:cs typeface="+mn-cs"/>
              </a:rPr>
              <a:t> </a:t>
            </a:r>
            <a:r>
              <a:rPr lang="ar-QA" altLang="en-US" sz="1050" b="0" dirty="0">
                <a:latin typeface="+mn-lt"/>
                <a:cs typeface="+mn-cs"/>
              </a:rPr>
              <a:t>المدى القصير، المتوسط، والطويل. ومن البديهي أنه </a:t>
            </a:r>
            <a:r>
              <a:rPr lang="ar-AE" altLang="en-US" sz="1050" b="0" dirty="0">
                <a:latin typeface="+mn-lt"/>
                <a:cs typeface="+mn-cs"/>
              </a:rPr>
              <a:t>أن</a:t>
            </a:r>
            <a:r>
              <a:rPr lang="ar-QA" altLang="en-US" sz="1050" b="0" dirty="0">
                <a:latin typeface="+mn-lt"/>
                <a:cs typeface="+mn-cs"/>
              </a:rPr>
              <a:t> يك</a:t>
            </a:r>
            <a:r>
              <a:rPr lang="ar-AE" altLang="en-US" sz="1050" b="0" dirty="0">
                <a:latin typeface="+mn-lt"/>
                <a:cs typeface="+mn-cs"/>
              </a:rPr>
              <a:t>و</a:t>
            </a:r>
            <a:r>
              <a:rPr lang="ar-QA" altLang="en-US" sz="1050" b="0" dirty="0">
                <a:latin typeface="+mn-lt"/>
                <a:cs typeface="+mn-cs"/>
              </a:rPr>
              <a:t>ن هناك وجهة واضحة لدى </a:t>
            </a:r>
            <a:r>
              <a:rPr lang="ar-QA" altLang="en-US" sz="1050" b="0" dirty="0"/>
              <a:t>الجه</a:t>
            </a:r>
            <a:r>
              <a:rPr lang="ar-AE" altLang="en-US" sz="1050" b="0" dirty="0"/>
              <a:t>ة</a:t>
            </a:r>
            <a:r>
              <a:rPr lang="ar-QA" altLang="en-US" sz="1050" b="0" dirty="0"/>
              <a:t> الحكومية</a:t>
            </a:r>
            <a:r>
              <a:rPr lang="ar-QA" altLang="en-US" sz="1050" b="0" dirty="0">
                <a:latin typeface="+mn-lt"/>
                <a:cs typeface="+mn-cs"/>
              </a:rPr>
              <a:t>، </a:t>
            </a:r>
            <a:r>
              <a:rPr lang="ar-AE" altLang="en-US" sz="1050" b="0" dirty="0">
                <a:latin typeface="+mn-lt"/>
                <a:cs typeface="+mn-cs"/>
              </a:rPr>
              <a:t>لكي </a:t>
            </a:r>
            <a:r>
              <a:rPr lang="ar-QA" altLang="en-US" sz="1050" b="0" dirty="0">
                <a:latin typeface="+mn-lt"/>
                <a:cs typeface="+mn-cs"/>
              </a:rPr>
              <a:t>تستطيع الإدارة العليا تحديد معيار نجاحها أو فشلها. يوضح الشكل التالي المحاور الفرعية </a:t>
            </a:r>
            <a:r>
              <a:rPr lang="ar-AE" altLang="en-US" sz="1050" b="0" dirty="0">
                <a:latin typeface="+mn-lt"/>
                <a:cs typeface="+mn-cs"/>
              </a:rPr>
              <a:t>الخمسة </a:t>
            </a:r>
            <a:r>
              <a:rPr lang="ar-QA" altLang="en-US" sz="1050" b="0" dirty="0">
                <a:latin typeface="+mn-lt"/>
                <a:cs typeface="+mn-cs"/>
              </a:rPr>
              <a:t>التي يتضمنها مجال التخطيط الاستراتيجي:</a:t>
            </a:r>
            <a:endParaRPr lang="en-US" altLang="en-US" sz="1050" b="0" dirty="0">
              <a:latin typeface="+mn-lt"/>
              <a:cs typeface="+mn-cs"/>
            </a:endParaRPr>
          </a:p>
        </p:txBody>
      </p:sp>
      <p:sp>
        <p:nvSpPr>
          <p:cNvPr id="58" name="Rectangle 4"/>
          <p:cNvSpPr>
            <a:spLocks noChangeArrowheads="1"/>
          </p:cNvSpPr>
          <p:nvPr/>
        </p:nvSpPr>
        <p:spPr bwMode="auto">
          <a:xfrm>
            <a:off x="6953753" y="3902396"/>
            <a:ext cx="2198650" cy="1071603"/>
          </a:xfrm>
          <a:prstGeom prst="rect">
            <a:avLst/>
          </a:prstGeom>
          <a:noFill/>
          <a:ln w="12700">
            <a:noFill/>
            <a:miter lim="800000"/>
            <a:headEnd/>
            <a:tailEnd/>
          </a:ln>
        </p:spPr>
        <p:txBody>
          <a:bodyPr lIns="45720" rIns="45720" anchor="ctr"/>
          <a:lstStyle/>
          <a:p>
            <a:pPr algn="r" rtl="1"/>
            <a:r>
              <a:rPr lang="ar-AE" sz="1050" dirty="0">
                <a:latin typeface="FrutigerLTArabic-55Roman"/>
              </a:rPr>
              <a:t>1.2 صياغة الاستراتيجية: يشمل مجموعة من العناصر التي تعكس تفاصيل عملية صياغة الاستراتيجية والتي يتوقع أن يشارك في إعدادها كافة الأطراف أصحاب المصلحة ويتم استخدام عدد من الأدوات لتشخيص البيئة الخارجية وتحديد وضع المنظمة الحالي</a:t>
            </a:r>
          </a:p>
        </p:txBody>
      </p:sp>
      <p:sp>
        <p:nvSpPr>
          <p:cNvPr id="59" name="Rectangle 4"/>
          <p:cNvSpPr>
            <a:spLocks noChangeArrowheads="1"/>
          </p:cNvSpPr>
          <p:nvPr/>
        </p:nvSpPr>
        <p:spPr bwMode="auto">
          <a:xfrm>
            <a:off x="1236250" y="1428207"/>
            <a:ext cx="2198650" cy="1285450"/>
          </a:xfrm>
          <a:prstGeom prst="rect">
            <a:avLst/>
          </a:prstGeom>
          <a:noFill/>
          <a:ln w="12700">
            <a:noFill/>
            <a:miter lim="800000"/>
            <a:headEnd/>
            <a:tailEnd/>
          </a:ln>
        </p:spPr>
        <p:txBody>
          <a:bodyPr lIns="45720" rIns="45720" anchor="ctr"/>
          <a:lstStyle/>
          <a:p>
            <a:pPr algn="r" rtl="1" eaLnBrk="0" hangingPunct="0">
              <a:lnSpc>
                <a:spcPct val="90000"/>
              </a:lnSpc>
            </a:pPr>
            <a:r>
              <a:rPr lang="ar-AE" sz="1050" dirty="0"/>
              <a:t>1.5. مراجعة الاستراتيجية: يشمل مدى قدرة المنظمة على التكيف مع التغييرات التي يمكن أن</a:t>
            </a:r>
          </a:p>
          <a:p>
            <a:pPr algn="r" rtl="1" eaLnBrk="0" hangingPunct="0">
              <a:lnSpc>
                <a:spcPct val="90000"/>
              </a:lnSpc>
            </a:pPr>
            <a:r>
              <a:rPr lang="ar-AE" sz="1050" dirty="0"/>
              <a:t>تنشأ وقدرتها على تحديث الاستراتيجية من خلال مراحل عملية استعراض ومراجعة شاملة تشمل كل الأطراف أصحاب المصلحة</a:t>
            </a:r>
          </a:p>
        </p:txBody>
      </p:sp>
      <p:sp>
        <p:nvSpPr>
          <p:cNvPr id="60" name="Rectangle 4"/>
          <p:cNvSpPr>
            <a:spLocks noChangeArrowheads="1"/>
          </p:cNvSpPr>
          <p:nvPr/>
        </p:nvSpPr>
        <p:spPr bwMode="auto">
          <a:xfrm>
            <a:off x="3408178" y="5468043"/>
            <a:ext cx="2759269" cy="1071603"/>
          </a:xfrm>
          <a:prstGeom prst="rect">
            <a:avLst/>
          </a:prstGeom>
          <a:noFill/>
          <a:ln w="12700">
            <a:noFill/>
            <a:miter lim="800000"/>
            <a:headEnd/>
            <a:tailEnd/>
          </a:ln>
        </p:spPr>
        <p:txBody>
          <a:bodyPr lIns="45720" rIns="45720" anchor="ctr"/>
          <a:lstStyle/>
          <a:p>
            <a:pPr algn="r" rtl="1"/>
            <a:r>
              <a:rPr lang="ar-AE" sz="1050" dirty="0">
                <a:latin typeface="FrutigerLTArabic-55Roman"/>
              </a:rPr>
              <a:t>1.3 مواءمة الاستراتيجية: يشمل إلى أي مدى تم مواءمة وتنزيل الاستراتيجية بشكل متوالي على جميع المستويات التنظيمية والوظائف في المنظمة، وتقييم الأدوات والآليات المستخدمة في عملية التنفيذ</a:t>
            </a:r>
          </a:p>
        </p:txBody>
      </p:sp>
      <p:sp>
        <p:nvSpPr>
          <p:cNvPr id="61" name="Rectangle 4"/>
          <p:cNvSpPr>
            <a:spLocks noChangeArrowheads="1"/>
          </p:cNvSpPr>
          <p:nvPr/>
        </p:nvSpPr>
        <p:spPr bwMode="auto">
          <a:xfrm>
            <a:off x="558800" y="3875945"/>
            <a:ext cx="2247668" cy="1071603"/>
          </a:xfrm>
          <a:prstGeom prst="rect">
            <a:avLst/>
          </a:prstGeom>
          <a:noFill/>
          <a:ln w="12700">
            <a:noFill/>
            <a:miter lim="800000"/>
            <a:headEnd/>
            <a:tailEnd/>
          </a:ln>
        </p:spPr>
        <p:txBody>
          <a:bodyPr lIns="45720" rIns="45720" anchor="ctr"/>
          <a:lstStyle/>
          <a:p>
            <a:pPr algn="r" rtl="1" eaLnBrk="0" hangingPunct="0">
              <a:lnSpc>
                <a:spcPct val="90000"/>
              </a:lnSpc>
            </a:pPr>
            <a:r>
              <a:rPr lang="ar-AE" sz="1050" dirty="0"/>
              <a:t>1.4. حوكمة الاستراتيجية والتواصل: يشمل مدى كفاءة عملية التواصل ومستوى الوعي والشفافية فيما يتعلق بتحديد الأدوار والمسؤوليات المرتبطة بتوالي ومواءمة الاستراتيجية على مستويات المنظمة المختلفة</a:t>
            </a:r>
          </a:p>
        </p:txBody>
      </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spTree>
    <p:extLst>
      <p:ext uri="{BB962C8B-B14F-4D97-AF65-F5344CB8AC3E}">
        <p14:creationId xmlns:p14="http://schemas.microsoft.com/office/powerpoint/2010/main" val="11379871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animEffect transition="in" filter="fade">
                                      <p:cBhvr>
                                        <p:cTn id="25" dur="500"/>
                                        <p:tgtEl>
                                          <p:spTgt spid="5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9"/>
                                        </p:tgtEl>
                                        <p:attrNameLst>
                                          <p:attrName>style.visibility</p:attrName>
                                        </p:attrNameLst>
                                      </p:cBhvr>
                                      <p:to>
                                        <p:strVal val="visible"/>
                                      </p:to>
                                    </p:set>
                                    <p:animEffect transition="in" filter="fade">
                                      <p:cBhvr>
                                        <p:cTn id="28" dur="500"/>
                                        <p:tgtEl>
                                          <p:spTgt spid="5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500"/>
                                        <p:tgtEl>
                                          <p:spTgt spid="6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fade">
                                      <p:cBhvr>
                                        <p:cTn id="3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8" grpId="0" animBg="1"/>
      <p:bldP spid="33" grpId="0" animBg="1"/>
      <p:bldP spid="36" grpId="0" animBg="1"/>
      <p:bldP spid="37" grpId="0" animBg="1"/>
      <p:bldP spid="39" grpId="0" animBg="1"/>
      <p:bldP spid="58" grpId="0"/>
      <p:bldP spid="59" grpId="0"/>
      <p:bldP spid="60" grpId="0"/>
      <p:bldP spid="6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 Box 12"/>
          <p:cNvSpPr txBox="1">
            <a:spLocks noChangeArrowheads="1"/>
          </p:cNvSpPr>
          <p:nvPr/>
        </p:nvSpPr>
        <p:spPr bwMode="auto">
          <a:xfrm>
            <a:off x="4103571" y="358746"/>
            <a:ext cx="5622925" cy="400110"/>
          </a:xfrm>
          <a:prstGeom prst="rect">
            <a:avLst/>
          </a:prstGeom>
          <a:noFill/>
          <a:ln w="9525" algn="ctr">
            <a:noFill/>
            <a:miter lim="800000"/>
            <a:headEnd/>
            <a:tailEnd/>
          </a:ln>
        </p:spPr>
        <p:txBody>
          <a:bodyPr>
            <a:spAutoFit/>
          </a:bodyPr>
          <a:lstStyle/>
          <a:p>
            <a:pPr algn="r" rtl="1" eaLnBrk="0" hangingPunct="0">
              <a:spcBef>
                <a:spcPct val="50000"/>
              </a:spcBef>
              <a:buClr>
                <a:srgbClr val="0B1F65"/>
              </a:buClr>
              <a:buFont typeface="Webdings" pitchFamily="18" charset="2"/>
              <a:buNone/>
            </a:pPr>
            <a:r>
              <a:rPr lang="ar-AE" sz="2000" b="1" dirty="0">
                <a:solidFill>
                  <a:schemeClr val="accent6">
                    <a:lumMod val="50000"/>
                  </a:schemeClr>
                </a:solidFill>
                <a:latin typeface="AtrissiGhad Bold" charset="0"/>
                <a:cs typeface="AtrissiGhad Bold" charset="0"/>
              </a:rPr>
              <a:t>التقييم: التخطيط الاستراتيجي  (النتيجة = 5)</a:t>
            </a:r>
          </a:p>
        </p:txBody>
      </p:sp>
      <p:sp>
        <p:nvSpPr>
          <p:cNvPr id="28" name="AutoShape 14"/>
          <p:cNvSpPr>
            <a:spLocks noChangeArrowheads="1"/>
          </p:cNvSpPr>
          <p:nvPr/>
        </p:nvSpPr>
        <p:spPr bwMode="auto">
          <a:xfrm rot="1979701">
            <a:off x="5758143" y="1458669"/>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33" name="AutoShape 14"/>
          <p:cNvSpPr>
            <a:spLocks noChangeArrowheads="1"/>
          </p:cNvSpPr>
          <p:nvPr/>
        </p:nvSpPr>
        <p:spPr bwMode="auto">
          <a:xfrm rot="6725060">
            <a:off x="6558580" y="3451040"/>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36" name="AutoShape 14"/>
          <p:cNvSpPr>
            <a:spLocks noChangeArrowheads="1"/>
          </p:cNvSpPr>
          <p:nvPr/>
        </p:nvSpPr>
        <p:spPr bwMode="auto">
          <a:xfrm rot="14951986">
            <a:off x="2902700" y="3449680"/>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37" name="AutoShape 14"/>
          <p:cNvSpPr>
            <a:spLocks noChangeArrowheads="1"/>
          </p:cNvSpPr>
          <p:nvPr/>
        </p:nvSpPr>
        <p:spPr bwMode="auto">
          <a:xfrm rot="10800000">
            <a:off x="4814102" y="4631907"/>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sp>
        <p:nvSpPr>
          <p:cNvPr id="39" name="AutoShape 14"/>
          <p:cNvSpPr>
            <a:spLocks noChangeArrowheads="1"/>
          </p:cNvSpPr>
          <p:nvPr/>
        </p:nvSpPr>
        <p:spPr bwMode="auto">
          <a:xfrm rot="19631962">
            <a:off x="3622947" y="1447082"/>
            <a:ext cx="425691" cy="272607"/>
          </a:xfrm>
          <a:prstGeom prst="triangle">
            <a:avLst>
              <a:gd name="adj" fmla="val 50000"/>
            </a:avLst>
          </a:prstGeom>
          <a:solidFill>
            <a:srgbClr val="8D7249"/>
          </a:solidFill>
          <a:ln w="9525">
            <a:solidFill>
              <a:schemeClr val="bg2"/>
            </a:solidFill>
            <a:miter lim="800000"/>
            <a:headEnd/>
            <a:tailEnd/>
          </a:ln>
        </p:spPr>
        <p:txBody>
          <a:bodyPr wrap="none" anchor="ctr"/>
          <a:lstStyle/>
          <a:p>
            <a:pPr algn="ctr" rtl="1"/>
            <a:endParaRPr lang="en-US" dirty="0"/>
          </a:p>
        </p:txBody>
      </p:sp>
      <p:grpSp>
        <p:nvGrpSpPr>
          <p:cNvPr id="41" name="Group 40"/>
          <p:cNvGrpSpPr/>
          <p:nvPr/>
        </p:nvGrpSpPr>
        <p:grpSpPr>
          <a:xfrm>
            <a:off x="2979624" y="1159470"/>
            <a:ext cx="3928146" cy="3378281"/>
            <a:chOff x="627866" y="1299902"/>
            <a:chExt cx="3962400" cy="3352800"/>
          </a:xfrm>
        </p:grpSpPr>
        <p:sp>
          <p:nvSpPr>
            <p:cNvPr id="42" name="AutoShape 3"/>
            <p:cNvSpPr>
              <a:spLocks noChangeArrowheads="1"/>
            </p:cNvSpPr>
            <p:nvPr/>
          </p:nvSpPr>
          <p:spPr bwMode="auto">
            <a:xfrm>
              <a:off x="627866" y="1299902"/>
              <a:ext cx="3962400" cy="3352800"/>
            </a:xfrm>
            <a:prstGeom prst="pentagon">
              <a:avLst/>
            </a:prstGeom>
            <a:solidFill>
              <a:schemeClr val="bg1"/>
            </a:solidFill>
            <a:ln w="12700" algn="ctr">
              <a:solidFill>
                <a:schemeClr val="tx1"/>
              </a:solidFill>
              <a:miter lim="800000"/>
              <a:headEnd/>
              <a:tailEnd/>
            </a:ln>
            <a:effectLst>
              <a:glow rad="228600">
                <a:schemeClr val="accent4">
                  <a:satMod val="175000"/>
                  <a:alpha val="40000"/>
                </a:schemeClr>
              </a:glow>
              <a:outerShdw dist="107763" dir="2700000" algn="ctr" rotWithShape="0">
                <a:srgbClr val="A4A4A4">
                  <a:alpha val="50000"/>
                </a:srgbClr>
              </a:outerShdw>
            </a:effectLst>
          </p:spPr>
          <p:txBody>
            <a:bodyPr wrap="none" lIns="92075" tIns="46038" rIns="92075" bIns="46038" anchor="ctr"/>
            <a:lstStyle/>
            <a:p>
              <a:pPr algn="ctr" rtl="1"/>
              <a:endParaRPr lang="en-US" sz="1600" dirty="0"/>
            </a:p>
          </p:txBody>
        </p:sp>
        <p:sp>
          <p:nvSpPr>
            <p:cNvPr id="43" name="AutoShape 4"/>
            <p:cNvSpPr>
              <a:spLocks noChangeArrowheads="1"/>
            </p:cNvSpPr>
            <p:nvPr/>
          </p:nvSpPr>
          <p:spPr bwMode="auto">
            <a:xfrm>
              <a:off x="1885166" y="2525761"/>
              <a:ext cx="1447800" cy="1066800"/>
            </a:xfrm>
            <a:prstGeom prst="pentagon">
              <a:avLst/>
            </a:prstGeom>
            <a:solidFill>
              <a:srgbClr val="8D7249"/>
            </a:solidFill>
            <a:ln w="12700" algn="ctr">
              <a:solidFill>
                <a:schemeClr val="tx1"/>
              </a:solidFill>
              <a:miter lim="800000"/>
              <a:headEnd/>
              <a:tailEnd/>
            </a:ln>
            <a:effectLst/>
          </p:spPr>
          <p:txBody>
            <a:bodyPr wrap="none" lIns="45720" tIns="46038" rIns="45720" bIns="46038" anchor="ctr"/>
            <a:lstStyle/>
            <a:p>
              <a:pPr algn="ctr" rtl="1"/>
              <a:r>
                <a:rPr lang="ar-AE" sz="1600" b="1" dirty="0">
                  <a:solidFill>
                    <a:schemeClr val="bg1"/>
                  </a:solidFill>
                </a:rPr>
                <a:t>التخطيط </a:t>
              </a:r>
            </a:p>
            <a:p>
              <a:pPr algn="ctr" rtl="1"/>
              <a:r>
                <a:rPr lang="ar-AE" sz="1600" b="1" dirty="0">
                  <a:solidFill>
                    <a:schemeClr val="bg1"/>
                  </a:solidFill>
                </a:rPr>
                <a:t>الاستراتيجي</a:t>
              </a:r>
              <a:endParaRPr lang="en-US" sz="1600" b="1" dirty="0">
                <a:solidFill>
                  <a:schemeClr val="bg1"/>
                </a:solidFill>
              </a:endParaRPr>
            </a:p>
          </p:txBody>
        </p:sp>
        <p:cxnSp>
          <p:nvCxnSpPr>
            <p:cNvPr id="44" name="AutoShape 15"/>
            <p:cNvCxnSpPr>
              <a:cxnSpLocks noChangeShapeType="1"/>
              <a:stCxn id="42" idx="1"/>
              <a:endCxn id="43" idx="1"/>
            </p:cNvCxnSpPr>
            <p:nvPr/>
          </p:nvCxnSpPr>
          <p:spPr bwMode="auto">
            <a:xfrm>
              <a:off x="627870" y="2580554"/>
              <a:ext cx="1257298" cy="352687"/>
            </a:xfrm>
            <a:prstGeom prst="straightConnector1">
              <a:avLst/>
            </a:prstGeom>
            <a:noFill/>
            <a:ln w="9525">
              <a:solidFill>
                <a:schemeClr val="tx1"/>
              </a:solidFill>
              <a:round/>
              <a:headEnd/>
              <a:tailEnd/>
            </a:ln>
            <a:effectLst/>
          </p:spPr>
        </p:cxnSp>
        <p:cxnSp>
          <p:nvCxnSpPr>
            <p:cNvPr id="45" name="AutoShape 16"/>
            <p:cNvCxnSpPr>
              <a:cxnSpLocks noChangeShapeType="1"/>
              <a:stCxn id="42" idx="0"/>
              <a:endCxn id="43" idx="0"/>
            </p:cNvCxnSpPr>
            <p:nvPr/>
          </p:nvCxnSpPr>
          <p:spPr bwMode="auto">
            <a:xfrm>
              <a:off x="2609066" y="1299902"/>
              <a:ext cx="0" cy="1225859"/>
            </a:xfrm>
            <a:prstGeom prst="straightConnector1">
              <a:avLst/>
            </a:prstGeom>
            <a:noFill/>
            <a:ln w="9525">
              <a:solidFill>
                <a:schemeClr val="tx1"/>
              </a:solidFill>
              <a:round/>
              <a:headEnd/>
              <a:tailEnd/>
            </a:ln>
            <a:effectLst/>
          </p:spPr>
        </p:cxnSp>
        <p:cxnSp>
          <p:nvCxnSpPr>
            <p:cNvPr id="46" name="AutoShape 17"/>
            <p:cNvCxnSpPr>
              <a:cxnSpLocks noChangeShapeType="1"/>
              <a:stCxn id="42" idx="5"/>
              <a:endCxn id="43" idx="5"/>
            </p:cNvCxnSpPr>
            <p:nvPr/>
          </p:nvCxnSpPr>
          <p:spPr bwMode="auto">
            <a:xfrm flipH="1">
              <a:off x="3332964" y="2580554"/>
              <a:ext cx="1257298" cy="352687"/>
            </a:xfrm>
            <a:prstGeom prst="straightConnector1">
              <a:avLst/>
            </a:prstGeom>
            <a:noFill/>
            <a:ln w="9525">
              <a:solidFill>
                <a:schemeClr val="tx1"/>
              </a:solidFill>
              <a:round/>
              <a:headEnd/>
              <a:tailEnd/>
            </a:ln>
            <a:effectLst/>
          </p:spPr>
        </p:cxnSp>
        <p:cxnSp>
          <p:nvCxnSpPr>
            <p:cNvPr id="47" name="AutoShape 18"/>
            <p:cNvCxnSpPr>
              <a:cxnSpLocks noChangeShapeType="1"/>
              <a:stCxn id="42" idx="4"/>
              <a:endCxn id="43" idx="4"/>
            </p:cNvCxnSpPr>
            <p:nvPr/>
          </p:nvCxnSpPr>
          <p:spPr bwMode="auto">
            <a:xfrm flipH="1" flipV="1">
              <a:off x="3056460" y="3592558"/>
              <a:ext cx="777052" cy="1060135"/>
            </a:xfrm>
            <a:prstGeom prst="straightConnector1">
              <a:avLst/>
            </a:prstGeom>
            <a:noFill/>
            <a:ln w="9525">
              <a:solidFill>
                <a:schemeClr val="tx1"/>
              </a:solidFill>
              <a:round/>
              <a:headEnd/>
              <a:tailEnd/>
            </a:ln>
            <a:effectLst/>
          </p:spPr>
        </p:cxnSp>
        <p:cxnSp>
          <p:nvCxnSpPr>
            <p:cNvPr id="48" name="AutoShape 19"/>
            <p:cNvCxnSpPr>
              <a:cxnSpLocks noChangeShapeType="1"/>
              <a:stCxn id="42" idx="2"/>
              <a:endCxn id="43" idx="2"/>
            </p:cNvCxnSpPr>
            <p:nvPr/>
          </p:nvCxnSpPr>
          <p:spPr bwMode="auto">
            <a:xfrm flipV="1">
              <a:off x="1384620" y="3592558"/>
              <a:ext cx="777052" cy="1060135"/>
            </a:xfrm>
            <a:prstGeom prst="straightConnector1">
              <a:avLst/>
            </a:prstGeom>
            <a:noFill/>
            <a:ln w="9525">
              <a:solidFill>
                <a:schemeClr val="tx1"/>
              </a:solidFill>
              <a:round/>
              <a:headEnd/>
              <a:tailEnd/>
            </a:ln>
            <a:effectLst/>
          </p:spPr>
        </p:cxnSp>
        <p:sp>
          <p:nvSpPr>
            <p:cNvPr id="49" name="TextBox 48"/>
            <p:cNvSpPr txBox="1"/>
            <p:nvPr/>
          </p:nvSpPr>
          <p:spPr>
            <a:xfrm>
              <a:off x="2494263" y="1972486"/>
              <a:ext cx="1335169" cy="580364"/>
            </a:xfrm>
            <a:prstGeom prst="rect">
              <a:avLst/>
            </a:prstGeom>
            <a:noFill/>
          </p:spPr>
          <p:txBody>
            <a:bodyPr wrap="square" rtlCol="0">
              <a:spAutoFit/>
            </a:bodyPr>
            <a:lstStyle/>
            <a:p>
              <a:pPr algn="ctr" rtl="1"/>
              <a:r>
                <a:rPr lang="ar-AE" sz="1600" dirty="0"/>
                <a:t>1.1. التوجه الاستراتيجي</a:t>
              </a:r>
              <a:endParaRPr lang="en-US" sz="1600" dirty="0"/>
            </a:p>
          </p:txBody>
        </p:sp>
        <p:sp>
          <p:nvSpPr>
            <p:cNvPr id="50" name="TextBox 49"/>
            <p:cNvSpPr txBox="1"/>
            <p:nvPr/>
          </p:nvSpPr>
          <p:spPr>
            <a:xfrm>
              <a:off x="3052432" y="3209739"/>
              <a:ext cx="1335169" cy="580364"/>
            </a:xfrm>
            <a:prstGeom prst="rect">
              <a:avLst/>
            </a:prstGeom>
            <a:noFill/>
          </p:spPr>
          <p:txBody>
            <a:bodyPr wrap="square" rtlCol="0">
              <a:spAutoFit/>
            </a:bodyPr>
            <a:lstStyle/>
            <a:p>
              <a:pPr algn="ctr" rtl="1"/>
              <a:r>
                <a:rPr lang="ar-AE" sz="1600" dirty="0"/>
                <a:t>1.2. صياغة الاستراتيجية</a:t>
              </a:r>
              <a:endParaRPr lang="en-US" sz="1600" dirty="0"/>
            </a:p>
          </p:txBody>
        </p:sp>
        <p:sp>
          <p:nvSpPr>
            <p:cNvPr id="51" name="TextBox 50"/>
            <p:cNvSpPr txBox="1"/>
            <p:nvPr/>
          </p:nvSpPr>
          <p:spPr>
            <a:xfrm>
              <a:off x="851414" y="3204382"/>
              <a:ext cx="1335169" cy="580364"/>
            </a:xfrm>
            <a:prstGeom prst="rect">
              <a:avLst/>
            </a:prstGeom>
            <a:noFill/>
          </p:spPr>
          <p:txBody>
            <a:bodyPr wrap="square" rtlCol="0">
              <a:spAutoFit/>
            </a:bodyPr>
            <a:lstStyle/>
            <a:p>
              <a:pPr algn="ctr" rtl="1"/>
              <a:r>
                <a:rPr lang="ar-AE" sz="1600" dirty="0"/>
                <a:t>1.4. حوكمة الاستراتيجية</a:t>
              </a:r>
              <a:endParaRPr lang="en-US" sz="1600" dirty="0"/>
            </a:p>
          </p:txBody>
        </p:sp>
        <p:sp>
          <p:nvSpPr>
            <p:cNvPr id="52" name="TextBox 51"/>
            <p:cNvSpPr txBox="1"/>
            <p:nvPr/>
          </p:nvSpPr>
          <p:spPr>
            <a:xfrm>
              <a:off x="1905330" y="3849040"/>
              <a:ext cx="1335169" cy="580364"/>
            </a:xfrm>
            <a:prstGeom prst="rect">
              <a:avLst/>
            </a:prstGeom>
            <a:noFill/>
          </p:spPr>
          <p:txBody>
            <a:bodyPr wrap="square" rtlCol="0">
              <a:spAutoFit/>
            </a:bodyPr>
            <a:lstStyle/>
            <a:p>
              <a:pPr algn="ctr" rtl="1"/>
              <a:r>
                <a:rPr lang="ar-AE" sz="1600" dirty="0"/>
                <a:t>1.3. موائمة الاستراتيجية</a:t>
              </a:r>
              <a:endParaRPr lang="en-US" sz="1600" dirty="0"/>
            </a:p>
          </p:txBody>
        </p:sp>
        <p:sp>
          <p:nvSpPr>
            <p:cNvPr id="53" name="TextBox 52"/>
            <p:cNvSpPr txBox="1"/>
            <p:nvPr/>
          </p:nvSpPr>
          <p:spPr>
            <a:xfrm>
              <a:off x="1313862" y="1964326"/>
              <a:ext cx="1335169" cy="580364"/>
            </a:xfrm>
            <a:prstGeom prst="rect">
              <a:avLst/>
            </a:prstGeom>
            <a:noFill/>
          </p:spPr>
          <p:txBody>
            <a:bodyPr wrap="square" rtlCol="0">
              <a:spAutoFit/>
            </a:bodyPr>
            <a:lstStyle/>
            <a:p>
              <a:pPr algn="ctr" rtl="1"/>
              <a:r>
                <a:rPr lang="ar-AE" sz="1600" dirty="0"/>
                <a:t>1.5. مراجعة الاستراتيجية</a:t>
              </a:r>
            </a:p>
          </p:txBody>
        </p:sp>
      </p:grpSp>
      <p:sp>
        <p:nvSpPr>
          <p:cNvPr id="29" name="Rectangle 114"/>
          <p:cNvSpPr>
            <a:spLocks noChangeArrowheads="1"/>
          </p:cNvSpPr>
          <p:nvPr/>
        </p:nvSpPr>
        <p:spPr bwMode="auto">
          <a:xfrm>
            <a:off x="5623560" y="51817"/>
            <a:ext cx="4102872" cy="253916"/>
          </a:xfrm>
          <a:prstGeom prst="rect">
            <a:avLst/>
          </a:prstGeom>
          <a:noFill/>
          <a:ln w="9525">
            <a:noFill/>
            <a:miter lim="800000"/>
            <a:headEnd/>
            <a:tailEnd/>
          </a:ln>
          <a:effectLst/>
        </p:spPr>
        <p:txBody>
          <a:bodyPr wrap="square">
            <a:spAutoFit/>
          </a:bodyPr>
          <a:lstStyle/>
          <a:p>
            <a:pPr algn="r" rtl="1" eaLnBrk="0" hangingPunct="0"/>
            <a:r>
              <a:rPr lang="ar-AE" sz="1050" dirty="0">
                <a:solidFill>
                  <a:srgbClr val="C00000"/>
                </a:solidFill>
                <a:latin typeface="Times"/>
                <a:cs typeface="AtrissiGhad Bold" charset="0"/>
              </a:rPr>
              <a:t>تقييم مستوى نضج التخطيط وإدارة الأداء  </a:t>
            </a:r>
            <a:r>
              <a:rPr lang="en-US" sz="1050" dirty="0">
                <a:solidFill>
                  <a:srgbClr val="C00000"/>
                </a:solidFill>
                <a:latin typeface="Times"/>
                <a:cs typeface="AtrissiGhad Bold" charset="0"/>
              </a:rPr>
              <a:t> </a:t>
            </a:r>
          </a:p>
        </p:txBody>
      </p:sp>
      <p:grpSp>
        <p:nvGrpSpPr>
          <p:cNvPr id="3" name="Group 2"/>
          <p:cNvGrpSpPr/>
          <p:nvPr/>
        </p:nvGrpSpPr>
        <p:grpSpPr>
          <a:xfrm>
            <a:off x="6829887" y="875742"/>
            <a:ext cx="2330115" cy="2297107"/>
            <a:chOff x="6829887" y="875742"/>
            <a:chExt cx="2330115" cy="2297107"/>
          </a:xfrm>
        </p:grpSpPr>
        <p:sp>
          <p:nvSpPr>
            <p:cNvPr id="30" name="Text Box 223"/>
            <p:cNvSpPr txBox="1">
              <a:spLocks noChangeArrowheads="1"/>
            </p:cNvSpPr>
            <p:nvPr/>
          </p:nvSpPr>
          <p:spPr bwMode="auto">
            <a:xfrm>
              <a:off x="7397233" y="875742"/>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التوجه الاستراتيجي</a:t>
              </a:r>
              <a:endParaRPr lang="en-US" sz="1100" b="1" dirty="0">
                <a:solidFill>
                  <a:srgbClr val="000000"/>
                </a:solidFill>
                <a:latin typeface="Times"/>
              </a:endParaRPr>
            </a:p>
          </p:txBody>
        </p:sp>
        <p:sp>
          <p:nvSpPr>
            <p:cNvPr id="32" name="Line 313"/>
            <p:cNvSpPr>
              <a:spLocks noChangeShapeType="1"/>
            </p:cNvSpPr>
            <p:nvPr/>
          </p:nvSpPr>
          <p:spPr bwMode="auto">
            <a:xfrm rot="5400000">
              <a:off x="8609419" y="2460642"/>
              <a:ext cx="0" cy="1097280"/>
            </a:xfrm>
            <a:prstGeom prst="line">
              <a:avLst/>
            </a:prstGeom>
            <a:noFill/>
            <a:ln w="9525">
              <a:solidFill>
                <a:schemeClr val="bg1">
                  <a:lumMod val="65000"/>
                </a:schemeClr>
              </a:solidFill>
              <a:round/>
              <a:headEnd/>
              <a:tailEnd/>
            </a:ln>
          </p:spPr>
          <p:txBody>
            <a:bodyPr/>
            <a:lstStyle/>
            <a:p>
              <a:endParaRPr lang="en-US"/>
            </a:p>
          </p:txBody>
        </p:sp>
        <p:sp>
          <p:nvSpPr>
            <p:cNvPr id="34" name="Line 319"/>
            <p:cNvSpPr>
              <a:spLocks noChangeShapeType="1"/>
            </p:cNvSpPr>
            <p:nvPr/>
          </p:nvSpPr>
          <p:spPr bwMode="auto">
            <a:xfrm rot="5400000" flipH="1">
              <a:off x="7195749" y="2139457"/>
              <a:ext cx="1828800" cy="0"/>
            </a:xfrm>
            <a:prstGeom prst="line">
              <a:avLst/>
            </a:prstGeom>
            <a:noFill/>
            <a:ln w="9525">
              <a:solidFill>
                <a:schemeClr val="bg1">
                  <a:lumMod val="65000"/>
                </a:schemeClr>
              </a:solidFill>
              <a:round/>
              <a:headEnd/>
              <a:tailEnd/>
            </a:ln>
          </p:spPr>
          <p:txBody>
            <a:bodyPr/>
            <a:lstStyle/>
            <a:p>
              <a:endParaRPr lang="en-US"/>
            </a:p>
          </p:txBody>
        </p:sp>
        <p:sp>
          <p:nvSpPr>
            <p:cNvPr id="62" name="Text Box 223"/>
            <p:cNvSpPr txBox="1">
              <a:spLocks noChangeArrowheads="1"/>
            </p:cNvSpPr>
            <p:nvPr/>
          </p:nvSpPr>
          <p:spPr bwMode="auto">
            <a:xfrm>
              <a:off x="8114031" y="303435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68" name="Text Box 406"/>
            <p:cNvSpPr txBox="1">
              <a:spLocks noChangeArrowheads="1"/>
            </p:cNvSpPr>
            <p:nvPr/>
          </p:nvSpPr>
          <p:spPr bwMode="auto">
            <a:xfrm rot="16200000">
              <a:off x="8134986" y="1334263"/>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69" name="Text Box 406"/>
            <p:cNvSpPr txBox="1">
              <a:spLocks noChangeArrowheads="1"/>
            </p:cNvSpPr>
            <p:nvPr/>
          </p:nvSpPr>
          <p:spPr bwMode="auto">
            <a:xfrm rot="16200000">
              <a:off x="8226426" y="1581151"/>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70" name="Text Box 406"/>
            <p:cNvSpPr txBox="1">
              <a:spLocks noChangeArrowheads="1"/>
            </p:cNvSpPr>
            <p:nvPr/>
          </p:nvSpPr>
          <p:spPr bwMode="auto">
            <a:xfrm rot="16200000">
              <a:off x="8317866" y="1824991"/>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71" name="Text Box 406"/>
            <p:cNvSpPr txBox="1">
              <a:spLocks noChangeArrowheads="1"/>
            </p:cNvSpPr>
            <p:nvPr/>
          </p:nvSpPr>
          <p:spPr bwMode="auto">
            <a:xfrm rot="16200000">
              <a:off x="8409306" y="2081023"/>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72" name="Text Box 406"/>
            <p:cNvSpPr txBox="1">
              <a:spLocks noChangeArrowheads="1"/>
            </p:cNvSpPr>
            <p:nvPr/>
          </p:nvSpPr>
          <p:spPr bwMode="auto">
            <a:xfrm rot="16200000">
              <a:off x="8500746" y="2332518"/>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73" name="Text Box 318"/>
            <p:cNvSpPr txBox="1">
              <a:spLocks noChangeArrowheads="1"/>
            </p:cNvSpPr>
            <p:nvPr/>
          </p:nvSpPr>
          <p:spPr bwMode="auto">
            <a:xfrm>
              <a:off x="7106873" y="1259651"/>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الرؤية مصاغة وتقدم توجيهاً واضحاً</a:t>
              </a:r>
            </a:p>
          </p:txBody>
        </p:sp>
        <p:sp>
          <p:nvSpPr>
            <p:cNvPr id="74" name="Text Box 318"/>
            <p:cNvSpPr txBox="1">
              <a:spLocks noChangeArrowheads="1"/>
            </p:cNvSpPr>
            <p:nvPr/>
          </p:nvSpPr>
          <p:spPr bwMode="auto">
            <a:xfrm>
              <a:off x="6829887" y="1603097"/>
              <a:ext cx="126865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تعكس الرسالة سبب وجود المنظمة</a:t>
              </a:r>
              <a:r>
                <a:rPr lang="en-US" sz="800" dirty="0">
                  <a:solidFill>
                    <a:srgbClr val="000000"/>
                  </a:solidFill>
                </a:rPr>
                <a:t> </a:t>
              </a:r>
              <a:r>
                <a:rPr lang="ar-AE" sz="800" dirty="0">
                  <a:solidFill>
                    <a:srgbClr val="000000"/>
                  </a:solidFill>
                </a:rPr>
                <a:t>وغاياتها الأساسية</a:t>
              </a:r>
            </a:p>
          </p:txBody>
        </p:sp>
        <p:sp>
          <p:nvSpPr>
            <p:cNvPr id="75" name="Text Box 318"/>
            <p:cNvSpPr txBox="1">
              <a:spLocks noChangeArrowheads="1"/>
            </p:cNvSpPr>
            <p:nvPr/>
          </p:nvSpPr>
          <p:spPr bwMode="auto">
            <a:xfrm>
              <a:off x="7045160" y="1924873"/>
              <a:ext cx="106120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تعبر القيم عن معتقدات والتزامات</a:t>
              </a:r>
              <a:r>
                <a:rPr lang="en-US" sz="800" dirty="0">
                  <a:solidFill>
                    <a:srgbClr val="000000"/>
                  </a:solidFill>
                </a:rPr>
                <a:t> </a:t>
              </a:r>
              <a:r>
                <a:rPr lang="ar-AE" sz="800" dirty="0">
                  <a:solidFill>
                    <a:srgbClr val="000000"/>
                  </a:solidFill>
                </a:rPr>
                <a:t> الجهة</a:t>
              </a:r>
              <a:endParaRPr lang="en-US" sz="800" dirty="0">
                <a:solidFill>
                  <a:srgbClr val="000000"/>
                </a:solidFill>
              </a:endParaRPr>
            </a:p>
          </p:txBody>
        </p:sp>
        <p:sp>
          <p:nvSpPr>
            <p:cNvPr id="76" name="Text Box 318"/>
            <p:cNvSpPr txBox="1">
              <a:spLocks noChangeArrowheads="1"/>
            </p:cNvSpPr>
            <p:nvPr/>
          </p:nvSpPr>
          <p:spPr bwMode="auto">
            <a:xfrm>
              <a:off x="7100523" y="2316359"/>
              <a:ext cx="1005840"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تحديد متطلبات النجاح</a:t>
              </a:r>
              <a:endParaRPr lang="en-US" sz="800" dirty="0">
                <a:solidFill>
                  <a:srgbClr val="000000"/>
                </a:solidFill>
              </a:endParaRPr>
            </a:p>
          </p:txBody>
        </p:sp>
        <p:sp>
          <p:nvSpPr>
            <p:cNvPr id="77" name="Text Box 318"/>
            <p:cNvSpPr txBox="1">
              <a:spLocks noChangeArrowheads="1"/>
            </p:cNvSpPr>
            <p:nvPr/>
          </p:nvSpPr>
          <p:spPr bwMode="auto">
            <a:xfrm>
              <a:off x="7033221" y="2627074"/>
              <a:ext cx="1073141"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تحديد التوجهات الاستراتيجية </a:t>
              </a:r>
            </a:p>
          </p:txBody>
        </p:sp>
      </p:grpSp>
      <p:sp>
        <p:nvSpPr>
          <p:cNvPr id="2" name="TextBox 1"/>
          <p:cNvSpPr txBox="1"/>
          <p:nvPr/>
        </p:nvSpPr>
        <p:spPr>
          <a:xfrm>
            <a:off x="5949722" y="1153771"/>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4" name="TextBox 173"/>
          <p:cNvSpPr txBox="1"/>
          <p:nvPr/>
        </p:nvSpPr>
        <p:spPr>
          <a:xfrm>
            <a:off x="3394685" y="1124749"/>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5" name="TextBox 174"/>
          <p:cNvSpPr txBox="1"/>
          <p:nvPr/>
        </p:nvSpPr>
        <p:spPr>
          <a:xfrm>
            <a:off x="6890474" y="3504045"/>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6" name="TextBox 175"/>
          <p:cNvSpPr txBox="1"/>
          <p:nvPr/>
        </p:nvSpPr>
        <p:spPr>
          <a:xfrm>
            <a:off x="2493161" y="3532586"/>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8" name="TextBox 177"/>
          <p:cNvSpPr txBox="1"/>
          <p:nvPr/>
        </p:nvSpPr>
        <p:spPr>
          <a:xfrm>
            <a:off x="4797976" y="4935477"/>
            <a:ext cx="457200" cy="365760"/>
          </a:xfrm>
          <a:prstGeom prst="rect">
            <a:avLst/>
          </a:prstGeom>
          <a:noFill/>
        </p:spPr>
        <p:txBody>
          <a:bodyPr wrap="square" lIns="0" tIns="0" rIns="0" bIns="0" rtlCol="0" anchor="ctr" anchorCtr="0">
            <a:noAutofit/>
          </a:bodyPr>
          <a:lstStyle/>
          <a:p>
            <a:pPr algn="ctr"/>
            <a:r>
              <a:rPr lang="ar-AE" sz="1800" b="1" dirty="0"/>
              <a:t>5</a:t>
            </a:r>
          </a:p>
        </p:txBody>
      </p:sp>
      <p:sp>
        <p:nvSpPr>
          <p:cNvPr id="179" name="TextBox 178"/>
          <p:cNvSpPr txBox="1"/>
          <p:nvPr/>
        </p:nvSpPr>
        <p:spPr>
          <a:xfrm>
            <a:off x="4729824" y="2507875"/>
            <a:ext cx="457200" cy="365760"/>
          </a:xfrm>
          <a:prstGeom prst="rect">
            <a:avLst/>
          </a:prstGeom>
          <a:noFill/>
        </p:spPr>
        <p:txBody>
          <a:bodyPr wrap="square" lIns="0" tIns="0" rIns="0" bIns="0" rtlCol="0" anchor="ctr" anchorCtr="0">
            <a:noAutofit/>
          </a:bodyPr>
          <a:lstStyle/>
          <a:p>
            <a:pPr algn="ctr"/>
            <a:endParaRPr lang="ar-AE" sz="1800" b="1" dirty="0">
              <a:solidFill>
                <a:schemeClr val="bg1"/>
              </a:solidFill>
            </a:endParaRPr>
          </a:p>
        </p:txBody>
      </p:sp>
      <p:grpSp>
        <p:nvGrpSpPr>
          <p:cNvPr id="7" name="Group 6"/>
          <p:cNvGrpSpPr/>
          <p:nvPr/>
        </p:nvGrpSpPr>
        <p:grpSpPr>
          <a:xfrm>
            <a:off x="-2833" y="967182"/>
            <a:ext cx="2414364" cy="1946746"/>
            <a:chOff x="-2833" y="967182"/>
            <a:chExt cx="2414364" cy="1946746"/>
          </a:xfrm>
        </p:grpSpPr>
        <p:sp>
          <p:nvSpPr>
            <p:cNvPr id="105" name="Text Box 223"/>
            <p:cNvSpPr txBox="1">
              <a:spLocks noChangeArrowheads="1"/>
            </p:cNvSpPr>
            <p:nvPr/>
          </p:nvSpPr>
          <p:spPr bwMode="auto">
            <a:xfrm>
              <a:off x="648974" y="967182"/>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مراجعة الاستراتيجية</a:t>
              </a:r>
              <a:endParaRPr lang="en-US" sz="1100" b="1" dirty="0">
                <a:solidFill>
                  <a:srgbClr val="000000"/>
                </a:solidFill>
                <a:latin typeface="Times"/>
              </a:endParaRPr>
            </a:p>
          </p:txBody>
        </p:sp>
        <p:sp>
          <p:nvSpPr>
            <p:cNvPr id="106" name="Line 313"/>
            <p:cNvSpPr>
              <a:spLocks noChangeShapeType="1"/>
            </p:cNvSpPr>
            <p:nvPr/>
          </p:nvSpPr>
          <p:spPr bwMode="auto">
            <a:xfrm rot="5400000">
              <a:off x="1861160" y="2201204"/>
              <a:ext cx="0" cy="1097280"/>
            </a:xfrm>
            <a:prstGeom prst="line">
              <a:avLst/>
            </a:prstGeom>
            <a:noFill/>
            <a:ln w="9525">
              <a:solidFill>
                <a:schemeClr val="bg1">
                  <a:lumMod val="65000"/>
                </a:schemeClr>
              </a:solidFill>
              <a:round/>
              <a:headEnd/>
              <a:tailEnd/>
            </a:ln>
          </p:spPr>
          <p:txBody>
            <a:bodyPr/>
            <a:lstStyle/>
            <a:p>
              <a:endParaRPr lang="en-US"/>
            </a:p>
          </p:txBody>
        </p:sp>
        <p:sp>
          <p:nvSpPr>
            <p:cNvPr id="107" name="Line 319"/>
            <p:cNvSpPr>
              <a:spLocks noChangeShapeType="1"/>
            </p:cNvSpPr>
            <p:nvPr/>
          </p:nvSpPr>
          <p:spPr bwMode="auto">
            <a:xfrm rot="5400000" flipH="1">
              <a:off x="630370" y="2063965"/>
              <a:ext cx="1463040" cy="0"/>
            </a:xfrm>
            <a:prstGeom prst="line">
              <a:avLst/>
            </a:prstGeom>
            <a:noFill/>
            <a:ln w="9525">
              <a:solidFill>
                <a:schemeClr val="bg1">
                  <a:lumMod val="65000"/>
                </a:schemeClr>
              </a:solidFill>
              <a:round/>
              <a:headEnd/>
              <a:tailEnd/>
            </a:ln>
          </p:spPr>
          <p:txBody>
            <a:bodyPr/>
            <a:lstStyle/>
            <a:p>
              <a:endParaRPr lang="en-US"/>
            </a:p>
          </p:txBody>
        </p:sp>
        <p:sp>
          <p:nvSpPr>
            <p:cNvPr id="111" name="Text Box 406"/>
            <p:cNvSpPr txBox="1">
              <a:spLocks noChangeArrowheads="1"/>
            </p:cNvSpPr>
            <p:nvPr/>
          </p:nvSpPr>
          <p:spPr bwMode="auto">
            <a:xfrm rot="16200000">
              <a:off x="1386727" y="1425703"/>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12" name="Text Box 406"/>
            <p:cNvSpPr txBox="1">
              <a:spLocks noChangeArrowheads="1"/>
            </p:cNvSpPr>
            <p:nvPr/>
          </p:nvSpPr>
          <p:spPr bwMode="auto">
            <a:xfrm rot="16200000">
              <a:off x="1478167" y="1672591"/>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13" name="Text Box 406"/>
            <p:cNvSpPr txBox="1">
              <a:spLocks noChangeArrowheads="1"/>
            </p:cNvSpPr>
            <p:nvPr/>
          </p:nvSpPr>
          <p:spPr bwMode="auto">
            <a:xfrm rot="16200000">
              <a:off x="1569607" y="1916431"/>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14" name="Text Box 406"/>
            <p:cNvSpPr txBox="1">
              <a:spLocks noChangeArrowheads="1"/>
            </p:cNvSpPr>
            <p:nvPr/>
          </p:nvSpPr>
          <p:spPr bwMode="auto">
            <a:xfrm rot="16200000">
              <a:off x="1661047" y="2172463"/>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62" name="Text Box 318"/>
            <p:cNvSpPr txBox="1">
              <a:spLocks noChangeArrowheads="1"/>
            </p:cNvSpPr>
            <p:nvPr/>
          </p:nvSpPr>
          <p:spPr bwMode="auto">
            <a:xfrm>
              <a:off x="229616" y="1355180"/>
              <a:ext cx="112509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آلية موثقة ودقيقة لعملية المراجعة الاستراتيجية</a:t>
              </a:r>
              <a:endParaRPr lang="en-US" sz="800" dirty="0">
                <a:solidFill>
                  <a:srgbClr val="000000"/>
                </a:solidFill>
              </a:endParaRPr>
            </a:p>
          </p:txBody>
        </p:sp>
        <p:sp>
          <p:nvSpPr>
            <p:cNvPr id="163" name="Text Box 318"/>
            <p:cNvSpPr txBox="1">
              <a:spLocks noChangeArrowheads="1"/>
            </p:cNvSpPr>
            <p:nvPr/>
          </p:nvSpPr>
          <p:spPr bwMode="auto">
            <a:xfrm>
              <a:off x="79744" y="1745489"/>
              <a:ext cx="1274966"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تحديث الاستراتيجية بشكل دوري</a:t>
              </a:r>
              <a:endParaRPr lang="en-US" sz="800" dirty="0">
                <a:solidFill>
                  <a:srgbClr val="000000"/>
                </a:solidFill>
              </a:endParaRPr>
            </a:p>
          </p:txBody>
        </p:sp>
        <p:sp>
          <p:nvSpPr>
            <p:cNvPr id="164" name="Text Box 318"/>
            <p:cNvSpPr txBox="1">
              <a:spLocks noChangeArrowheads="1"/>
            </p:cNvSpPr>
            <p:nvPr/>
          </p:nvSpPr>
          <p:spPr bwMode="auto">
            <a:xfrm>
              <a:off x="-2833" y="2023703"/>
              <a:ext cx="1359019"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جدولة عملية المراجعة الاستراتيجية بحيث تتزامن مع إعداد الميزانية</a:t>
              </a:r>
              <a:endParaRPr lang="en-US" sz="800" dirty="0">
                <a:solidFill>
                  <a:srgbClr val="000000"/>
                </a:solidFill>
              </a:endParaRPr>
            </a:p>
          </p:txBody>
        </p:sp>
        <p:sp>
          <p:nvSpPr>
            <p:cNvPr id="165" name="Text Box 318"/>
            <p:cNvSpPr txBox="1">
              <a:spLocks noChangeArrowheads="1"/>
            </p:cNvSpPr>
            <p:nvPr/>
          </p:nvSpPr>
          <p:spPr bwMode="auto">
            <a:xfrm>
              <a:off x="-1" y="2388755"/>
              <a:ext cx="1356187"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إشراك أصحاب المصلحة في مراجعات الاستراتيجية</a:t>
              </a:r>
              <a:endParaRPr lang="en-US" sz="800" dirty="0">
                <a:solidFill>
                  <a:srgbClr val="000000"/>
                </a:solidFill>
              </a:endParaRPr>
            </a:p>
          </p:txBody>
        </p:sp>
        <p:sp>
          <p:nvSpPr>
            <p:cNvPr id="108" name="Text Box 223"/>
            <p:cNvSpPr txBox="1">
              <a:spLocks noChangeArrowheads="1"/>
            </p:cNvSpPr>
            <p:nvPr/>
          </p:nvSpPr>
          <p:spPr bwMode="auto">
            <a:xfrm>
              <a:off x="1365560" y="2775429"/>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6" name="Group 5"/>
          <p:cNvGrpSpPr/>
          <p:nvPr/>
        </p:nvGrpSpPr>
        <p:grpSpPr>
          <a:xfrm>
            <a:off x="144841" y="3703090"/>
            <a:ext cx="2265029" cy="2301431"/>
            <a:chOff x="144841" y="3703090"/>
            <a:chExt cx="2265029" cy="2301431"/>
          </a:xfrm>
        </p:grpSpPr>
        <p:sp>
          <p:nvSpPr>
            <p:cNvPr id="121" name="Text Box 223"/>
            <p:cNvSpPr txBox="1">
              <a:spLocks noChangeArrowheads="1"/>
            </p:cNvSpPr>
            <p:nvPr/>
          </p:nvSpPr>
          <p:spPr bwMode="auto">
            <a:xfrm>
              <a:off x="524006" y="3703090"/>
              <a:ext cx="168652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حوكمة الاستراتيجية</a:t>
              </a:r>
              <a:endParaRPr lang="en-US" sz="1100" b="1" dirty="0">
                <a:solidFill>
                  <a:srgbClr val="000000"/>
                </a:solidFill>
                <a:latin typeface="Times"/>
              </a:endParaRPr>
            </a:p>
          </p:txBody>
        </p:sp>
        <p:sp>
          <p:nvSpPr>
            <p:cNvPr id="122" name="Line 313"/>
            <p:cNvSpPr>
              <a:spLocks noChangeShapeType="1"/>
            </p:cNvSpPr>
            <p:nvPr/>
          </p:nvSpPr>
          <p:spPr bwMode="auto">
            <a:xfrm rot="5400000">
              <a:off x="1861230" y="5287990"/>
              <a:ext cx="0" cy="1097280"/>
            </a:xfrm>
            <a:prstGeom prst="line">
              <a:avLst/>
            </a:prstGeom>
            <a:noFill/>
            <a:ln w="9525">
              <a:solidFill>
                <a:schemeClr val="bg1">
                  <a:lumMod val="65000"/>
                </a:schemeClr>
              </a:solidFill>
              <a:round/>
              <a:headEnd/>
              <a:tailEnd/>
            </a:ln>
          </p:spPr>
          <p:txBody>
            <a:bodyPr/>
            <a:lstStyle/>
            <a:p>
              <a:endParaRPr lang="en-US"/>
            </a:p>
          </p:txBody>
        </p:sp>
        <p:sp>
          <p:nvSpPr>
            <p:cNvPr id="123" name="Line 319"/>
            <p:cNvSpPr>
              <a:spLocks noChangeShapeType="1"/>
            </p:cNvSpPr>
            <p:nvPr/>
          </p:nvSpPr>
          <p:spPr bwMode="auto">
            <a:xfrm rot="5400000" flipH="1">
              <a:off x="447560" y="4966805"/>
              <a:ext cx="1828800" cy="0"/>
            </a:xfrm>
            <a:prstGeom prst="line">
              <a:avLst/>
            </a:prstGeom>
            <a:noFill/>
            <a:ln w="9525">
              <a:solidFill>
                <a:schemeClr val="bg1">
                  <a:lumMod val="65000"/>
                </a:schemeClr>
              </a:solidFill>
              <a:round/>
              <a:headEnd/>
              <a:tailEnd/>
            </a:ln>
          </p:spPr>
          <p:txBody>
            <a:bodyPr/>
            <a:lstStyle/>
            <a:p>
              <a:endParaRPr lang="en-US"/>
            </a:p>
          </p:txBody>
        </p:sp>
        <p:sp>
          <p:nvSpPr>
            <p:cNvPr id="127" name="Text Box 406"/>
            <p:cNvSpPr txBox="1">
              <a:spLocks noChangeArrowheads="1"/>
            </p:cNvSpPr>
            <p:nvPr/>
          </p:nvSpPr>
          <p:spPr bwMode="auto">
            <a:xfrm rot="16200000">
              <a:off x="1386727" y="4161611"/>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128" name="Text Box 406"/>
            <p:cNvSpPr txBox="1">
              <a:spLocks noChangeArrowheads="1"/>
            </p:cNvSpPr>
            <p:nvPr/>
          </p:nvSpPr>
          <p:spPr bwMode="auto">
            <a:xfrm rot="16200000">
              <a:off x="1478167" y="4408499"/>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129" name="Text Box 406"/>
            <p:cNvSpPr txBox="1">
              <a:spLocks noChangeArrowheads="1"/>
            </p:cNvSpPr>
            <p:nvPr/>
          </p:nvSpPr>
          <p:spPr bwMode="auto">
            <a:xfrm rot="16200000">
              <a:off x="1569607" y="4652339"/>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130" name="Text Box 406"/>
            <p:cNvSpPr txBox="1">
              <a:spLocks noChangeArrowheads="1"/>
            </p:cNvSpPr>
            <p:nvPr/>
          </p:nvSpPr>
          <p:spPr bwMode="auto">
            <a:xfrm rot="16200000">
              <a:off x="1661047" y="4908371"/>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31" name="Text Box 406"/>
            <p:cNvSpPr txBox="1">
              <a:spLocks noChangeArrowheads="1"/>
            </p:cNvSpPr>
            <p:nvPr/>
          </p:nvSpPr>
          <p:spPr bwMode="auto">
            <a:xfrm rot="16200000">
              <a:off x="1752487" y="5159866"/>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68" name="Text Box 318"/>
            <p:cNvSpPr txBox="1">
              <a:spLocks noChangeArrowheads="1"/>
            </p:cNvSpPr>
            <p:nvPr/>
          </p:nvSpPr>
          <p:spPr bwMode="auto">
            <a:xfrm>
              <a:off x="229616" y="4091088"/>
              <a:ext cx="1125164"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إطار حوكمة جيد لعملية إجراء التخطيط الاستراتيجي</a:t>
              </a:r>
            </a:p>
          </p:txBody>
        </p:sp>
        <p:sp>
          <p:nvSpPr>
            <p:cNvPr id="169" name="Text Box 318"/>
            <p:cNvSpPr txBox="1">
              <a:spLocks noChangeArrowheads="1"/>
            </p:cNvSpPr>
            <p:nvPr/>
          </p:nvSpPr>
          <p:spPr bwMode="auto">
            <a:xfrm>
              <a:off x="178318" y="4428529"/>
              <a:ext cx="1176462"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دليل تفصيلي يوضح جميع الإجراءات والأدوات</a:t>
              </a:r>
            </a:p>
          </p:txBody>
        </p:sp>
        <p:sp>
          <p:nvSpPr>
            <p:cNvPr id="170" name="Text Box 318"/>
            <p:cNvSpPr txBox="1">
              <a:spLocks noChangeArrowheads="1"/>
            </p:cNvSpPr>
            <p:nvPr/>
          </p:nvSpPr>
          <p:spPr bwMode="auto">
            <a:xfrm>
              <a:off x="144841" y="4763005"/>
              <a:ext cx="121141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خطة تواصل مفصلة للتعريف بالاستراتيجية</a:t>
              </a:r>
            </a:p>
          </p:txBody>
        </p:sp>
        <p:sp>
          <p:nvSpPr>
            <p:cNvPr id="171" name="Text Box 318"/>
            <p:cNvSpPr txBox="1">
              <a:spLocks noChangeArrowheads="1"/>
            </p:cNvSpPr>
            <p:nvPr/>
          </p:nvSpPr>
          <p:spPr bwMode="auto">
            <a:xfrm>
              <a:off x="350416" y="5114667"/>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فريق تخطيط وإدارة الأداء </a:t>
              </a:r>
              <a:endParaRPr lang="en-US" sz="800" dirty="0">
                <a:solidFill>
                  <a:srgbClr val="000000"/>
                </a:solidFill>
              </a:endParaRPr>
            </a:p>
          </p:txBody>
        </p:sp>
        <p:sp>
          <p:nvSpPr>
            <p:cNvPr id="172" name="Text Box 318"/>
            <p:cNvSpPr txBox="1">
              <a:spLocks noChangeArrowheads="1"/>
            </p:cNvSpPr>
            <p:nvPr/>
          </p:nvSpPr>
          <p:spPr bwMode="auto">
            <a:xfrm>
              <a:off x="285024" y="5463137"/>
              <a:ext cx="1071232"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أدوار ومسؤوليات الجهات المعنية واضحة</a:t>
              </a:r>
            </a:p>
          </p:txBody>
        </p:sp>
        <p:sp>
          <p:nvSpPr>
            <p:cNvPr id="116" name="Text Box 223"/>
            <p:cNvSpPr txBox="1">
              <a:spLocks noChangeArrowheads="1"/>
            </p:cNvSpPr>
            <p:nvPr/>
          </p:nvSpPr>
          <p:spPr bwMode="auto">
            <a:xfrm>
              <a:off x="1358026" y="5866022"/>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5" name="Group 4"/>
          <p:cNvGrpSpPr/>
          <p:nvPr/>
        </p:nvGrpSpPr>
        <p:grpSpPr>
          <a:xfrm>
            <a:off x="2727496" y="5219535"/>
            <a:ext cx="4154288" cy="1225684"/>
            <a:chOff x="2727496" y="5219535"/>
            <a:chExt cx="4154288" cy="1225684"/>
          </a:xfrm>
        </p:grpSpPr>
        <p:sp>
          <p:nvSpPr>
            <p:cNvPr id="147" name="Line 313"/>
            <p:cNvSpPr>
              <a:spLocks noChangeShapeType="1"/>
            </p:cNvSpPr>
            <p:nvPr/>
          </p:nvSpPr>
          <p:spPr bwMode="auto">
            <a:xfrm rot="5400000">
              <a:off x="6333144" y="5723000"/>
              <a:ext cx="0" cy="1097280"/>
            </a:xfrm>
            <a:prstGeom prst="line">
              <a:avLst/>
            </a:prstGeom>
            <a:noFill/>
            <a:ln w="9525">
              <a:solidFill>
                <a:schemeClr val="bg1">
                  <a:lumMod val="65000"/>
                </a:schemeClr>
              </a:solidFill>
              <a:round/>
              <a:headEnd/>
              <a:tailEnd/>
            </a:ln>
          </p:spPr>
          <p:txBody>
            <a:bodyPr/>
            <a:lstStyle/>
            <a:p>
              <a:endParaRPr lang="en-US"/>
            </a:p>
          </p:txBody>
        </p:sp>
        <p:sp>
          <p:nvSpPr>
            <p:cNvPr id="149" name="Text Box 406"/>
            <p:cNvSpPr txBox="1">
              <a:spLocks noChangeArrowheads="1"/>
            </p:cNvSpPr>
            <p:nvPr/>
          </p:nvSpPr>
          <p:spPr bwMode="auto">
            <a:xfrm rot="16200000">
              <a:off x="6119420" y="5343381"/>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50" name="Text Box 406"/>
            <p:cNvSpPr txBox="1">
              <a:spLocks noChangeArrowheads="1"/>
            </p:cNvSpPr>
            <p:nvPr/>
          </p:nvSpPr>
          <p:spPr bwMode="auto">
            <a:xfrm rot="16200000">
              <a:off x="6210860" y="5605509"/>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51" name="Text Box 318"/>
            <p:cNvSpPr txBox="1">
              <a:spLocks noChangeArrowheads="1"/>
            </p:cNvSpPr>
            <p:nvPr/>
          </p:nvSpPr>
          <p:spPr bwMode="auto">
            <a:xfrm>
              <a:off x="4967807" y="5564837"/>
              <a:ext cx="847215"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تستخدم المنظمة بطاقة قياس الأداء</a:t>
              </a:r>
            </a:p>
          </p:txBody>
        </p:sp>
        <p:sp>
          <p:nvSpPr>
            <p:cNvPr id="152" name="Text Box 318"/>
            <p:cNvSpPr txBox="1">
              <a:spLocks noChangeArrowheads="1"/>
            </p:cNvSpPr>
            <p:nvPr/>
          </p:nvSpPr>
          <p:spPr bwMode="auto">
            <a:xfrm>
              <a:off x="4809183" y="5912910"/>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تقوم المنظمة بتنزيل وتدريج الأهداف</a:t>
              </a:r>
            </a:p>
          </p:txBody>
        </p:sp>
        <p:sp>
          <p:nvSpPr>
            <p:cNvPr id="153" name="Line 319"/>
            <p:cNvSpPr>
              <a:spLocks noChangeShapeType="1"/>
            </p:cNvSpPr>
            <p:nvPr/>
          </p:nvSpPr>
          <p:spPr bwMode="auto">
            <a:xfrm rot="5400000" flipH="1">
              <a:off x="5410033" y="5909742"/>
              <a:ext cx="822960" cy="0"/>
            </a:xfrm>
            <a:prstGeom prst="line">
              <a:avLst/>
            </a:prstGeom>
            <a:noFill/>
            <a:ln w="9525">
              <a:solidFill>
                <a:schemeClr val="bg1">
                  <a:lumMod val="65000"/>
                </a:schemeClr>
              </a:solidFill>
              <a:round/>
              <a:headEnd/>
              <a:tailEnd/>
            </a:ln>
          </p:spPr>
          <p:txBody>
            <a:bodyPr/>
            <a:lstStyle/>
            <a:p>
              <a:endParaRPr lang="en-US"/>
            </a:p>
          </p:txBody>
        </p:sp>
        <p:sp>
          <p:nvSpPr>
            <p:cNvPr id="154" name="Line 313"/>
            <p:cNvSpPr>
              <a:spLocks noChangeShapeType="1"/>
            </p:cNvSpPr>
            <p:nvPr/>
          </p:nvSpPr>
          <p:spPr bwMode="auto">
            <a:xfrm rot="5400000">
              <a:off x="4251457" y="5716911"/>
              <a:ext cx="0" cy="1097280"/>
            </a:xfrm>
            <a:prstGeom prst="line">
              <a:avLst/>
            </a:prstGeom>
            <a:noFill/>
            <a:ln w="9525">
              <a:solidFill>
                <a:schemeClr val="bg1">
                  <a:lumMod val="65000"/>
                </a:schemeClr>
              </a:solidFill>
              <a:round/>
              <a:headEnd/>
              <a:tailEnd/>
            </a:ln>
          </p:spPr>
          <p:txBody>
            <a:bodyPr/>
            <a:lstStyle/>
            <a:p>
              <a:endParaRPr lang="en-US"/>
            </a:p>
          </p:txBody>
        </p:sp>
        <p:sp>
          <p:nvSpPr>
            <p:cNvPr id="156" name="Text Box 406"/>
            <p:cNvSpPr txBox="1">
              <a:spLocks noChangeArrowheads="1"/>
            </p:cNvSpPr>
            <p:nvPr/>
          </p:nvSpPr>
          <p:spPr bwMode="auto">
            <a:xfrm rot="16200000">
              <a:off x="4037733" y="5337292"/>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157" name="Text Box 406"/>
            <p:cNvSpPr txBox="1">
              <a:spLocks noChangeArrowheads="1"/>
            </p:cNvSpPr>
            <p:nvPr/>
          </p:nvSpPr>
          <p:spPr bwMode="auto">
            <a:xfrm rot="16200000">
              <a:off x="4129173" y="5588787"/>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158" name="Text Box 318"/>
            <p:cNvSpPr txBox="1">
              <a:spLocks noChangeArrowheads="1"/>
            </p:cNvSpPr>
            <p:nvPr/>
          </p:nvSpPr>
          <p:spPr bwMode="auto">
            <a:xfrm>
              <a:off x="2835910" y="5546048"/>
              <a:ext cx="89742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ترتبط أهداف كل إدارة بمبادراتٍ </a:t>
              </a:r>
            </a:p>
          </p:txBody>
        </p:sp>
        <p:sp>
          <p:nvSpPr>
            <p:cNvPr id="159" name="Text Box 318"/>
            <p:cNvSpPr txBox="1">
              <a:spLocks noChangeArrowheads="1"/>
            </p:cNvSpPr>
            <p:nvPr/>
          </p:nvSpPr>
          <p:spPr bwMode="auto">
            <a:xfrm>
              <a:off x="2727496" y="5894121"/>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يتم تَدَرُجْ الأهداف إلى مستوى الموظفين</a:t>
              </a:r>
            </a:p>
          </p:txBody>
        </p:sp>
        <p:sp>
          <p:nvSpPr>
            <p:cNvPr id="160" name="Line 319"/>
            <p:cNvSpPr>
              <a:spLocks noChangeShapeType="1"/>
            </p:cNvSpPr>
            <p:nvPr/>
          </p:nvSpPr>
          <p:spPr bwMode="auto">
            <a:xfrm rot="5400000" flipH="1">
              <a:off x="3328346" y="5903653"/>
              <a:ext cx="822960" cy="0"/>
            </a:xfrm>
            <a:prstGeom prst="line">
              <a:avLst/>
            </a:prstGeom>
            <a:noFill/>
            <a:ln w="9525">
              <a:solidFill>
                <a:schemeClr val="bg1">
                  <a:lumMod val="65000"/>
                </a:schemeClr>
              </a:solidFill>
              <a:round/>
              <a:headEnd/>
              <a:tailEnd/>
            </a:ln>
          </p:spPr>
          <p:txBody>
            <a:bodyPr/>
            <a:lstStyle/>
            <a:p>
              <a:endParaRPr lang="en-US"/>
            </a:p>
          </p:txBody>
        </p:sp>
        <p:sp>
          <p:nvSpPr>
            <p:cNvPr id="173" name="Text Box 223"/>
            <p:cNvSpPr txBox="1">
              <a:spLocks noChangeArrowheads="1"/>
            </p:cNvSpPr>
            <p:nvPr/>
          </p:nvSpPr>
          <p:spPr bwMode="auto">
            <a:xfrm>
              <a:off x="4179561" y="5219535"/>
              <a:ext cx="1686528"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موائمة الاستراتيجية</a:t>
              </a:r>
            </a:p>
          </p:txBody>
        </p:sp>
        <p:sp>
          <p:nvSpPr>
            <p:cNvPr id="117" name="Text Box 223"/>
            <p:cNvSpPr txBox="1">
              <a:spLocks noChangeArrowheads="1"/>
            </p:cNvSpPr>
            <p:nvPr/>
          </p:nvSpPr>
          <p:spPr bwMode="auto">
            <a:xfrm>
              <a:off x="3721422" y="630633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sp>
          <p:nvSpPr>
            <p:cNvPr id="118" name="Text Box 223"/>
            <p:cNvSpPr txBox="1">
              <a:spLocks noChangeArrowheads="1"/>
            </p:cNvSpPr>
            <p:nvPr/>
          </p:nvSpPr>
          <p:spPr bwMode="auto">
            <a:xfrm>
              <a:off x="5825924" y="6306720"/>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grpSp>
        <p:nvGrpSpPr>
          <p:cNvPr id="4" name="Group 3"/>
          <p:cNvGrpSpPr/>
          <p:nvPr/>
        </p:nvGrpSpPr>
        <p:grpSpPr>
          <a:xfrm>
            <a:off x="6805249" y="3440891"/>
            <a:ext cx="2336465" cy="2299850"/>
            <a:chOff x="6805249" y="3440891"/>
            <a:chExt cx="2336465" cy="2299850"/>
          </a:xfrm>
        </p:grpSpPr>
        <p:sp>
          <p:nvSpPr>
            <p:cNvPr id="88" name="Text Box 223"/>
            <p:cNvSpPr txBox="1">
              <a:spLocks noChangeArrowheads="1"/>
            </p:cNvSpPr>
            <p:nvPr/>
          </p:nvSpPr>
          <p:spPr bwMode="auto">
            <a:xfrm>
              <a:off x="7400281" y="3440891"/>
              <a:ext cx="1422341" cy="261610"/>
            </a:xfrm>
            <a:prstGeom prst="rect">
              <a:avLst/>
            </a:prstGeom>
            <a:no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100" b="1" dirty="0">
                  <a:solidFill>
                    <a:srgbClr val="000000"/>
                  </a:solidFill>
                  <a:latin typeface="Times"/>
                </a:rPr>
                <a:t>صياغة الاستراتيجية</a:t>
              </a:r>
              <a:endParaRPr lang="en-US" sz="1100" b="1" dirty="0">
                <a:solidFill>
                  <a:srgbClr val="000000"/>
                </a:solidFill>
                <a:latin typeface="Times"/>
              </a:endParaRPr>
            </a:p>
          </p:txBody>
        </p:sp>
        <p:sp>
          <p:nvSpPr>
            <p:cNvPr id="89" name="Line 313"/>
            <p:cNvSpPr>
              <a:spLocks noChangeShapeType="1"/>
            </p:cNvSpPr>
            <p:nvPr/>
          </p:nvSpPr>
          <p:spPr bwMode="auto">
            <a:xfrm rot="5400000">
              <a:off x="8591201" y="5025791"/>
              <a:ext cx="0" cy="1097280"/>
            </a:xfrm>
            <a:prstGeom prst="line">
              <a:avLst/>
            </a:prstGeom>
            <a:noFill/>
            <a:ln w="9525">
              <a:solidFill>
                <a:schemeClr val="bg1">
                  <a:lumMod val="65000"/>
                </a:schemeClr>
              </a:solidFill>
              <a:round/>
              <a:headEnd/>
              <a:tailEnd/>
            </a:ln>
          </p:spPr>
          <p:txBody>
            <a:bodyPr/>
            <a:lstStyle/>
            <a:p>
              <a:endParaRPr lang="en-US"/>
            </a:p>
          </p:txBody>
        </p:sp>
        <p:sp>
          <p:nvSpPr>
            <p:cNvPr id="90" name="Line 319"/>
            <p:cNvSpPr>
              <a:spLocks noChangeShapeType="1"/>
            </p:cNvSpPr>
            <p:nvPr/>
          </p:nvSpPr>
          <p:spPr bwMode="auto">
            <a:xfrm rot="5400000" flipH="1">
              <a:off x="7177531" y="4704606"/>
              <a:ext cx="1828800" cy="0"/>
            </a:xfrm>
            <a:prstGeom prst="line">
              <a:avLst/>
            </a:prstGeom>
            <a:noFill/>
            <a:ln w="9525">
              <a:solidFill>
                <a:schemeClr val="bg1">
                  <a:lumMod val="65000"/>
                </a:schemeClr>
              </a:solidFill>
              <a:round/>
              <a:headEnd/>
              <a:tailEnd/>
            </a:ln>
          </p:spPr>
          <p:txBody>
            <a:bodyPr/>
            <a:lstStyle/>
            <a:p>
              <a:endParaRPr lang="en-US"/>
            </a:p>
          </p:txBody>
        </p:sp>
        <p:sp>
          <p:nvSpPr>
            <p:cNvPr id="94" name="Text Box 406"/>
            <p:cNvSpPr txBox="1">
              <a:spLocks noChangeArrowheads="1"/>
            </p:cNvSpPr>
            <p:nvPr/>
          </p:nvSpPr>
          <p:spPr bwMode="auto">
            <a:xfrm rot="16200000">
              <a:off x="8116698" y="3899412"/>
              <a:ext cx="274320" cy="18288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1</a:t>
              </a:r>
              <a:endParaRPr lang="en-US" dirty="0"/>
            </a:p>
          </p:txBody>
        </p:sp>
        <p:sp>
          <p:nvSpPr>
            <p:cNvPr id="95" name="Text Box 406"/>
            <p:cNvSpPr txBox="1">
              <a:spLocks noChangeArrowheads="1"/>
            </p:cNvSpPr>
            <p:nvPr/>
          </p:nvSpPr>
          <p:spPr bwMode="auto">
            <a:xfrm rot="16200000">
              <a:off x="8208138" y="4146300"/>
              <a:ext cx="274320" cy="36576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2</a:t>
              </a:r>
              <a:endParaRPr lang="en-US" dirty="0"/>
            </a:p>
          </p:txBody>
        </p:sp>
        <p:sp>
          <p:nvSpPr>
            <p:cNvPr id="96" name="Text Box 406"/>
            <p:cNvSpPr txBox="1">
              <a:spLocks noChangeArrowheads="1"/>
            </p:cNvSpPr>
            <p:nvPr/>
          </p:nvSpPr>
          <p:spPr bwMode="auto">
            <a:xfrm rot="16200000">
              <a:off x="8299578" y="4390140"/>
              <a:ext cx="274320" cy="54864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3</a:t>
              </a:r>
              <a:endParaRPr lang="en-US" dirty="0"/>
            </a:p>
          </p:txBody>
        </p:sp>
        <p:sp>
          <p:nvSpPr>
            <p:cNvPr id="97" name="Text Box 406"/>
            <p:cNvSpPr txBox="1">
              <a:spLocks noChangeArrowheads="1"/>
            </p:cNvSpPr>
            <p:nvPr/>
          </p:nvSpPr>
          <p:spPr bwMode="auto">
            <a:xfrm rot="16200000">
              <a:off x="8391018" y="4646172"/>
              <a:ext cx="274320" cy="73152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4</a:t>
              </a:r>
              <a:endParaRPr lang="en-US" dirty="0"/>
            </a:p>
          </p:txBody>
        </p:sp>
        <p:sp>
          <p:nvSpPr>
            <p:cNvPr id="98" name="Text Box 406"/>
            <p:cNvSpPr txBox="1">
              <a:spLocks noChangeArrowheads="1"/>
            </p:cNvSpPr>
            <p:nvPr/>
          </p:nvSpPr>
          <p:spPr bwMode="auto">
            <a:xfrm rot="16200000">
              <a:off x="8482458" y="4897667"/>
              <a:ext cx="274320" cy="914400"/>
            </a:xfrm>
            <a:prstGeom prst="rect">
              <a:avLst/>
            </a:prstGeom>
            <a:solidFill>
              <a:schemeClr val="accent2">
                <a:lumMod val="75000"/>
              </a:schemeClr>
            </a:solidFill>
            <a:ln w="9525" algn="ctr">
              <a:solidFill>
                <a:srgbClr val="00CC66"/>
              </a:solidFill>
              <a:miter lim="800000"/>
              <a:headEnd/>
              <a:tailEnd/>
            </a:ln>
          </p:spPr>
          <p:txBody>
            <a:bodyPr vert="vert" anchor="ctr"/>
            <a:lstStyle/>
            <a:p>
              <a:pPr algn="ctr" eaLnBrk="0" hangingPunct="0">
                <a:spcBef>
                  <a:spcPct val="50000"/>
                </a:spcBef>
                <a:buClr>
                  <a:srgbClr val="0B1F65"/>
                </a:buClr>
                <a:buFont typeface="Webdings" pitchFamily="18" charset="2"/>
                <a:buNone/>
              </a:pPr>
              <a:r>
                <a:rPr lang="ar-AE" dirty="0"/>
                <a:t>5</a:t>
              </a:r>
              <a:endParaRPr lang="en-US" dirty="0"/>
            </a:p>
          </p:txBody>
        </p:sp>
        <p:sp>
          <p:nvSpPr>
            <p:cNvPr id="99" name="Text Box 318"/>
            <p:cNvSpPr txBox="1">
              <a:spLocks noChangeArrowheads="1"/>
            </p:cNvSpPr>
            <p:nvPr/>
          </p:nvSpPr>
          <p:spPr bwMode="auto">
            <a:xfrm>
              <a:off x="7074479" y="3901176"/>
              <a:ext cx="1005840" cy="21544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يوجد خطة استراتيجية </a:t>
              </a:r>
              <a:endParaRPr lang="en-US" sz="800" dirty="0">
                <a:solidFill>
                  <a:srgbClr val="000000"/>
                </a:solidFill>
              </a:endParaRPr>
            </a:p>
          </p:txBody>
        </p:sp>
        <p:sp>
          <p:nvSpPr>
            <p:cNvPr id="100" name="Text Box 318"/>
            <p:cNvSpPr txBox="1">
              <a:spLocks noChangeArrowheads="1"/>
            </p:cNvSpPr>
            <p:nvPr/>
          </p:nvSpPr>
          <p:spPr bwMode="auto">
            <a:xfrm>
              <a:off x="7033222" y="4187296"/>
              <a:ext cx="1047097"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هناك توثيق دقيق يصف عملية صياغة الاستراتيجية </a:t>
              </a:r>
              <a:endParaRPr lang="en-US" sz="800" dirty="0">
                <a:solidFill>
                  <a:srgbClr val="000000"/>
                </a:solidFill>
              </a:endParaRPr>
            </a:p>
          </p:txBody>
        </p:sp>
        <p:sp>
          <p:nvSpPr>
            <p:cNvPr id="101" name="Text Box 318"/>
            <p:cNvSpPr txBox="1">
              <a:spLocks noChangeArrowheads="1"/>
            </p:cNvSpPr>
            <p:nvPr/>
          </p:nvSpPr>
          <p:spPr bwMode="auto">
            <a:xfrm>
              <a:off x="7082305" y="4509072"/>
              <a:ext cx="1005840"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الأهداف الاستراتيجية موجزة ومصاغة بوضوح</a:t>
              </a:r>
            </a:p>
          </p:txBody>
        </p:sp>
        <p:sp>
          <p:nvSpPr>
            <p:cNvPr id="102" name="Text Box 318"/>
            <p:cNvSpPr txBox="1">
              <a:spLocks noChangeArrowheads="1"/>
            </p:cNvSpPr>
            <p:nvPr/>
          </p:nvSpPr>
          <p:spPr bwMode="auto">
            <a:xfrm>
              <a:off x="6805249" y="4880328"/>
              <a:ext cx="128289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الخطة الاستراتيجية تشمل كل المستويات والمحاور أوالمناظير</a:t>
              </a:r>
            </a:p>
          </p:txBody>
        </p:sp>
        <p:sp>
          <p:nvSpPr>
            <p:cNvPr id="103" name="Text Box 318"/>
            <p:cNvSpPr txBox="1">
              <a:spLocks noChangeArrowheads="1"/>
            </p:cNvSpPr>
            <p:nvPr/>
          </p:nvSpPr>
          <p:spPr bwMode="auto">
            <a:xfrm>
              <a:off x="6805250" y="5190301"/>
              <a:ext cx="1282896" cy="338554"/>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AE" sz="800" dirty="0">
                  <a:solidFill>
                    <a:srgbClr val="000000"/>
                  </a:solidFill>
                </a:rPr>
                <a:t>تعكس الخريطة الاستراتيجية عرضاً شاملًا لاستراتيجية الجهة</a:t>
              </a:r>
            </a:p>
          </p:txBody>
        </p:sp>
        <p:sp>
          <p:nvSpPr>
            <p:cNvPr id="119" name="Text Box 223"/>
            <p:cNvSpPr txBox="1">
              <a:spLocks noChangeArrowheads="1"/>
            </p:cNvSpPr>
            <p:nvPr/>
          </p:nvSpPr>
          <p:spPr bwMode="auto">
            <a:xfrm>
              <a:off x="8095743" y="5602242"/>
              <a:ext cx="1045971" cy="138499"/>
            </a:xfrm>
            <a:prstGeom prst="rect">
              <a:avLst/>
            </a:prstGeom>
            <a:noFill/>
            <a:ln w="9525" algn="ctr">
              <a:noFill/>
              <a:miter lim="800000"/>
              <a:headEnd/>
              <a:tailEnd/>
            </a:ln>
          </p:spPr>
          <p:txBody>
            <a:bodyPr wrap="square" lIns="0" tIns="0" rIns="0" bIns="0">
              <a:spAutoFit/>
            </a:bodyPr>
            <a:lstStyle/>
            <a:p>
              <a:pPr algn="ctr" rtl="1" eaLnBrk="0" hangingPunct="0">
                <a:spcBef>
                  <a:spcPct val="50000"/>
                </a:spcBef>
                <a:buClr>
                  <a:srgbClr val="0B1F65"/>
                </a:buClr>
                <a:buFont typeface="Webdings" pitchFamily="18" charset="2"/>
                <a:buNone/>
              </a:pPr>
              <a:r>
                <a:rPr lang="en-US" sz="900" dirty="0">
                  <a:latin typeface="+mn-lt"/>
                </a:rPr>
                <a:t>1    2    3    4    5</a:t>
              </a:r>
              <a:endParaRPr lang="ar-AE" sz="900" dirty="0">
                <a:latin typeface="+mn-lt"/>
              </a:endParaRPr>
            </a:p>
          </p:txBody>
        </p:sp>
      </p:grpSp>
      <p:sp>
        <p:nvSpPr>
          <p:cNvPr id="124" name="TextBox 123"/>
          <p:cNvSpPr txBox="1"/>
          <p:nvPr/>
        </p:nvSpPr>
        <p:spPr>
          <a:xfrm>
            <a:off x="8893890" y="591032"/>
            <a:ext cx="1008935" cy="144655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ar-AE" sz="8800" b="1" dirty="0">
                <a:solidFill>
                  <a:srgbClr val="8D7249"/>
                </a:solidFill>
                <a:latin typeface="AtrissiGhad Bold" charset="0"/>
                <a:cs typeface="AtrissiGhad Bold" charset="0"/>
              </a:rPr>
              <a:t>1</a:t>
            </a:r>
            <a:endParaRPr lang="en-US" sz="8800" b="1" dirty="0">
              <a:solidFill>
                <a:srgbClr val="8D7249"/>
              </a:solidFill>
              <a:latin typeface="AtrissiGhad Bold" charset="0"/>
              <a:cs typeface="AtrissiGhad Bold" charset="0"/>
            </a:endParaRPr>
          </a:p>
        </p:txBody>
      </p:sp>
    </p:spTree>
    <p:extLst>
      <p:ext uri="{BB962C8B-B14F-4D97-AF65-F5344CB8AC3E}">
        <p14:creationId xmlns:p14="http://schemas.microsoft.com/office/powerpoint/2010/main" val="35056051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fade">
                                      <p:cBhvr>
                                        <p:cTn id="16" dur="500"/>
                                        <p:tgtEl>
                                          <p:spTgt spid="3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6" grpId="0" animBg="1"/>
      <p:bldP spid="37" grpId="0" animBg="1"/>
      <p:bldP spid="3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5"/>
</p:tagLst>
</file>

<file path=ppt/theme/theme1.xml><?xml version="1.0" encoding="utf-8"?>
<a:theme xmlns:a="http://schemas.openxmlformats.org/drawingml/2006/main" name="1 Blue Spot Color">
  <a:themeElements>
    <a:clrScheme name="Custom 10">
      <a:dk1>
        <a:srgbClr val="000000"/>
      </a:dk1>
      <a:lt1>
        <a:srgbClr val="FFFFFF"/>
      </a:lt1>
      <a:dk2>
        <a:srgbClr val="B69404"/>
      </a:dk2>
      <a:lt2>
        <a:srgbClr val="C0C0C0"/>
      </a:lt2>
      <a:accent1>
        <a:srgbClr val="0000FF"/>
      </a:accent1>
      <a:accent2>
        <a:srgbClr val="E2E1C0"/>
      </a:accent2>
      <a:accent3>
        <a:srgbClr val="FFFFFF"/>
      </a:accent3>
      <a:accent4>
        <a:srgbClr val="000000"/>
      </a:accent4>
      <a:accent5>
        <a:srgbClr val="AAAAFF"/>
      </a:accent5>
      <a:accent6>
        <a:srgbClr val="CCAF68"/>
      </a:accent6>
      <a:hlink>
        <a:srgbClr val="3D97AF"/>
      </a:hlink>
      <a:folHlink>
        <a:srgbClr val="B72C00"/>
      </a:folHlink>
    </a:clrScheme>
    <a:fontScheme name="1 Blue Spot Colo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defRPr kumimoji="0" lang="en-US" sz="1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100000"/>
          </a:spcBef>
          <a:spcAft>
            <a:spcPct val="0"/>
          </a:spcAft>
          <a:buClr>
            <a:srgbClr val="0B1F65"/>
          </a:buClr>
          <a:buSzTx/>
          <a:buFont typeface="Webdings" pitchFamily="18" charset="2"/>
          <a:buNone/>
          <a:tabLst/>
          <a:defRPr kumimoji="0" lang="en-US" sz="1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 Blue Spot Colo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 Blue Spot Colo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 Blue Spot Colo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 Blue Spot Colo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 Blue Spot Colo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 Blue Spot Colo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 Blue Spot Colo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 Blue Spot Color 8">
        <a:dk1>
          <a:srgbClr val="000000"/>
        </a:dk1>
        <a:lt1>
          <a:srgbClr val="FFFFFF"/>
        </a:lt1>
        <a:dk2>
          <a:srgbClr val="B69404"/>
        </a:dk2>
        <a:lt2>
          <a:srgbClr val="C0C0C0"/>
        </a:lt2>
        <a:accent1>
          <a:srgbClr val="0000FF"/>
        </a:accent1>
        <a:accent2>
          <a:srgbClr val="E2E1C0"/>
        </a:accent2>
        <a:accent3>
          <a:srgbClr val="FFFFFF"/>
        </a:accent3>
        <a:accent4>
          <a:srgbClr val="000000"/>
        </a:accent4>
        <a:accent5>
          <a:srgbClr val="AAAAFF"/>
        </a:accent5>
        <a:accent6>
          <a:srgbClr val="CDCCAE"/>
        </a:accent6>
        <a:hlink>
          <a:srgbClr val="3D97AF"/>
        </a:hlink>
        <a:folHlink>
          <a:srgbClr val="B72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B69404"/>
      </a:dk2>
      <a:lt2>
        <a:srgbClr val="C0C0C0"/>
      </a:lt2>
      <a:accent1>
        <a:srgbClr val="0000FF"/>
      </a:accent1>
      <a:accent2>
        <a:srgbClr val="E2E1C0"/>
      </a:accent2>
      <a:accent3>
        <a:srgbClr val="FFFFFF"/>
      </a:accent3>
      <a:accent4>
        <a:srgbClr val="000000"/>
      </a:accent4>
      <a:accent5>
        <a:srgbClr val="AAAAFF"/>
      </a:accent5>
      <a:accent6>
        <a:srgbClr val="CDCCAE"/>
      </a:accent6>
      <a:hlink>
        <a:srgbClr val="3D97AF"/>
      </a:hlink>
      <a:folHlink>
        <a:srgbClr val="B72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B69404"/>
      </a:dk2>
      <a:lt2>
        <a:srgbClr val="C0C0C0"/>
      </a:lt2>
      <a:accent1>
        <a:srgbClr val="0000FF"/>
      </a:accent1>
      <a:accent2>
        <a:srgbClr val="E2E1C0"/>
      </a:accent2>
      <a:accent3>
        <a:srgbClr val="FFFFFF"/>
      </a:accent3>
      <a:accent4>
        <a:srgbClr val="000000"/>
      </a:accent4>
      <a:accent5>
        <a:srgbClr val="AAAAFF"/>
      </a:accent5>
      <a:accent6>
        <a:srgbClr val="CDCCAE"/>
      </a:accent6>
      <a:hlink>
        <a:srgbClr val="3D97AF"/>
      </a:hlink>
      <a:folHlink>
        <a:srgbClr val="B72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80000</TotalTime>
  <Pages>8</Pages>
  <Words>4132</Words>
  <Application>Microsoft Office PowerPoint</Application>
  <PresentationFormat>مخصص</PresentationFormat>
  <Paragraphs>920</Paragraphs>
  <Slides>24</Slides>
  <Notes>24</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24</vt:i4>
      </vt:variant>
    </vt:vector>
  </HeadingPairs>
  <TitlesOfParts>
    <vt:vector size="33" baseType="lpstr">
      <vt:lpstr>Arial</vt:lpstr>
      <vt:lpstr>AtrissiGhad Bold</vt:lpstr>
      <vt:lpstr>FrutigerLTArabic-55Roman</vt:lpstr>
      <vt:lpstr>Sakkal Majalla Ajman106</vt:lpstr>
      <vt:lpstr>Sakkal Majalla Ajman106 Medium</vt:lpstr>
      <vt:lpstr>Times</vt:lpstr>
      <vt:lpstr>Webdings</vt:lpstr>
      <vt:lpstr>Wingdings</vt:lpstr>
      <vt:lpstr>1 Blue Spot Color</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Booz Allen Hamilton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Booz Allen Document</dc:title>
  <dc:creator>Booz Allen User</dc:creator>
  <cp:lastModifiedBy>Medical KPIs</cp:lastModifiedBy>
  <cp:revision>4768</cp:revision>
  <cp:lastPrinted>2017-02-15T05:45:42Z</cp:lastPrinted>
  <dcterms:created xsi:type="dcterms:W3CDTF">2003-09-24T11:09:00Z</dcterms:created>
  <dcterms:modified xsi:type="dcterms:W3CDTF">2024-10-29T13:02:40Z</dcterms:modified>
</cp:coreProperties>
</file>